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56" r:id="rId2"/>
    <p:sldId id="257" r:id="rId3"/>
    <p:sldId id="258" r:id="rId4"/>
    <p:sldId id="275" r:id="rId5"/>
    <p:sldId id="276" r:id="rId6"/>
    <p:sldId id="277" r:id="rId7"/>
    <p:sldId id="261" r:id="rId8"/>
    <p:sldId id="262" r:id="rId9"/>
    <p:sldId id="265" r:id="rId10"/>
    <p:sldId id="264" r:id="rId11"/>
    <p:sldId id="290" r:id="rId12"/>
    <p:sldId id="291" r:id="rId13"/>
    <p:sldId id="298" r:id="rId14"/>
    <p:sldId id="299" r:id="rId15"/>
    <p:sldId id="300" r:id="rId16"/>
    <p:sldId id="301" r:id="rId17"/>
    <p:sldId id="303" r:id="rId18"/>
    <p:sldId id="304" r:id="rId19"/>
    <p:sldId id="305" r:id="rId20"/>
    <p:sldId id="292" r:id="rId21"/>
    <p:sldId id="306" r:id="rId22"/>
    <p:sldId id="307" r:id="rId23"/>
    <p:sldId id="308" r:id="rId24"/>
    <p:sldId id="310" r:id="rId25"/>
    <p:sldId id="267" r:id="rId26"/>
    <p:sldId id="268" r:id="rId27"/>
    <p:sldId id="269" r:id="rId28"/>
    <p:sldId id="270" r:id="rId29"/>
    <p:sldId id="271" r:id="rId30"/>
    <p:sldId id="278" r:id="rId31"/>
    <p:sldId id="315" r:id="rId32"/>
    <p:sldId id="281" r:id="rId33"/>
    <p:sldId id="285" r:id="rId34"/>
    <p:sldId id="279" r:id="rId35"/>
    <p:sldId id="280" r:id="rId36"/>
    <p:sldId id="282" r:id="rId37"/>
    <p:sldId id="284" r:id="rId38"/>
    <p:sldId id="287" r:id="rId39"/>
    <p:sldId id="260" r:id="rId40"/>
    <p:sldId id="311" r:id="rId41"/>
    <p:sldId id="312" r:id="rId42"/>
    <p:sldId id="313" r:id="rId43"/>
    <p:sldId id="314" r:id="rId44"/>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10">
          <p15:clr>
            <a:srgbClr val="A4A3A4"/>
          </p15:clr>
        </p15:guide>
        <p15:guide id="2" pos="31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62243" autoAdjust="0"/>
  </p:normalViewPr>
  <p:slideViewPr>
    <p:cSldViewPr snapToGrid="0" snapToObjects="1">
      <p:cViewPr varScale="1">
        <p:scale>
          <a:sx n="106" d="100"/>
          <a:sy n="106" d="100"/>
        </p:scale>
        <p:origin x="2964" y="96"/>
      </p:cViewPr>
      <p:guideLst>
        <p:guide orient="horz" pos="4210"/>
        <p:guide pos="3124"/>
      </p:guideLst>
    </p:cSldViewPr>
  </p:slideViewPr>
  <p:outlineViewPr>
    <p:cViewPr>
      <p:scale>
        <a:sx n="33" d="100"/>
        <a:sy n="33" d="100"/>
      </p:scale>
      <p:origin x="0" y="-13254"/>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89" d="100"/>
          <a:sy n="89"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58E70-4446-114F-B0D1-2FEAEBCC3DE9}" type="datetime1">
              <a:rPr lang="en-US" smtClean="0"/>
              <a:t>06-Dec-16</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0C4571-6983-D943-8F5C-1620C803FC6D}" type="slidenum">
              <a:rPr lang="en-GB" smtClean="0"/>
              <a:t>‹#›</a:t>
            </a:fld>
            <a:endParaRPr lang="en-GB"/>
          </a:p>
        </p:txBody>
      </p:sp>
    </p:spTree>
    <p:extLst>
      <p:ext uri="{BB962C8B-B14F-4D97-AF65-F5344CB8AC3E}">
        <p14:creationId xmlns:p14="http://schemas.microsoft.com/office/powerpoint/2010/main" val="23114811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AF4027-48FF-8B4B-8B17-C9C03672A4A3}" type="datetime1">
              <a:rPr lang="en-US" smtClean="0"/>
              <a:t>06-Dec-16</a:t>
            </a:fld>
            <a:endParaRPr lang="en-GB"/>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H" smtClean="0"/>
              <a:t>Click to edit Master text styles</a:t>
            </a:r>
          </a:p>
          <a:p>
            <a:pPr lvl="1"/>
            <a:r>
              <a:rPr lang="fr-CH" smtClean="0"/>
              <a:t>Second level</a:t>
            </a:r>
          </a:p>
          <a:p>
            <a:pPr lvl="2"/>
            <a:r>
              <a:rPr lang="fr-CH" smtClean="0"/>
              <a:t>Third level</a:t>
            </a:r>
          </a:p>
          <a:p>
            <a:pPr lvl="3"/>
            <a:r>
              <a:rPr lang="fr-CH" smtClean="0"/>
              <a:t>Fourth level</a:t>
            </a:r>
          </a:p>
          <a:p>
            <a:pPr lvl="4"/>
            <a:r>
              <a:rPr lang="fr-CH"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EFBA4D-2001-3741-B2E3-9FF6E94AD721}" type="slidenum">
              <a:rPr lang="en-GB" smtClean="0"/>
              <a:t>‹#›</a:t>
            </a:fld>
            <a:endParaRPr lang="en-GB"/>
          </a:p>
        </p:txBody>
      </p:sp>
    </p:spTree>
    <p:extLst>
      <p:ext uri="{BB962C8B-B14F-4D97-AF65-F5344CB8AC3E}">
        <p14:creationId xmlns:p14="http://schemas.microsoft.com/office/powerpoint/2010/main" val="32681232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like to than</a:t>
            </a:r>
            <a:r>
              <a:rPr lang="en-US" baseline="0" dirty="0" smtClean="0"/>
              <a:t>k </a:t>
            </a:r>
            <a:r>
              <a:rPr lang="en-US" baseline="0" dirty="0" err="1" smtClean="0"/>
              <a:t>Sriram</a:t>
            </a:r>
            <a:r>
              <a:rPr lang="en-US" baseline="0" dirty="0" smtClean="0"/>
              <a:t> Shankar and Sastra for </a:t>
            </a:r>
            <a:r>
              <a:rPr lang="en-US" sz="200" baseline="0" dirty="0" smtClean="0"/>
              <a:t>the opportunity </a:t>
            </a:r>
            <a:r>
              <a:rPr lang="en-US" baseline="0" dirty="0" smtClean="0"/>
              <a:t>to speak, it is not often that you get the chance to come to such a beautiful country and to talk about something I'm passionate about.</a:t>
            </a:r>
          </a:p>
          <a:p>
            <a:endParaRPr lang="en-US"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titels</a:t>
            </a:r>
            <a:r>
              <a:rPr lang="en-US" baseline="0" dirty="0" smtClean="0"/>
              <a:t> stresses one of the core tenets of the HBP, the close interaction between scientist and engineers on all levels, because big questions can not solved be either alone.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1</a:t>
            </a:fld>
            <a:endParaRPr lang="en-GB"/>
          </a:p>
        </p:txBody>
      </p:sp>
    </p:spTree>
    <p:extLst>
      <p:ext uri="{BB962C8B-B14F-4D97-AF65-F5344CB8AC3E}">
        <p14:creationId xmlns:p14="http://schemas.microsoft.com/office/powerpoint/2010/main" val="628229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https://en.wikipedia.org/wiki/Neuron</a:t>
            </a:r>
          </a:p>
          <a:p>
            <a:endParaRPr lang="en-US" dirty="0" smtClean="0"/>
          </a:p>
          <a:p>
            <a:r>
              <a:rPr lang="en-US" dirty="0" smtClean="0"/>
              <a:t>On the right you</a:t>
            </a:r>
            <a:r>
              <a:rPr lang="en-US" baseline="0" dirty="0" smtClean="0"/>
              <a:t> see a schematic overview of a neuron. And these little things are the cause of all the commotion. And the reason you see me standing here: Your eyes are an outgrow of the brain. I don’t know about the soul, but when you look very deep in someone's eyes, you are looking at someone's, well, brain.</a:t>
            </a:r>
          </a:p>
          <a:p>
            <a:endParaRPr lang="en-US" baseline="0" dirty="0" smtClean="0"/>
          </a:p>
          <a:p>
            <a:r>
              <a:rPr lang="en-US" baseline="0" dirty="0" smtClean="0"/>
              <a:t>General talk about the neuron, </a:t>
            </a:r>
            <a:r>
              <a:rPr lang="en-US" baseline="0" dirty="0" err="1" smtClean="0"/>
              <a:t>blabla</a:t>
            </a:r>
            <a:endParaRPr lang="en-US" baseline="0" dirty="0" smtClean="0"/>
          </a:p>
          <a:p>
            <a:r>
              <a:rPr lang="en-US" baseline="0" dirty="0" smtClean="0"/>
              <a:t>Information from dendrite to axon.</a:t>
            </a:r>
          </a:p>
          <a:p>
            <a:r>
              <a:rPr lang="en-US" baseline="0" dirty="0" smtClean="0"/>
              <a:t>Brain is </a:t>
            </a:r>
            <a:r>
              <a:rPr lang="en-US" baseline="0" dirty="0" err="1" smtClean="0"/>
              <a:t>electic</a:t>
            </a:r>
            <a:r>
              <a:rPr lang="en-US" baseline="0" dirty="0" smtClean="0"/>
              <a:t>.</a:t>
            </a:r>
          </a:p>
          <a:p>
            <a:r>
              <a:rPr lang="en-US" baseline="0" dirty="0" smtClean="0"/>
              <a:t>Dendrite is a branched tree structure. The axon the telegraph sending information forward. With the some adding all input up.</a:t>
            </a:r>
          </a:p>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10</a:t>
            </a:fld>
            <a:endParaRPr lang="en-GB"/>
          </a:p>
        </p:txBody>
      </p:sp>
    </p:spTree>
    <p:extLst>
      <p:ext uri="{BB962C8B-B14F-4D97-AF65-F5344CB8AC3E}">
        <p14:creationId xmlns:p14="http://schemas.microsoft.com/office/powerpoint/2010/main" val="1840777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a:t>
            </a:r>
            <a:r>
              <a:rPr lang="en-US" baseline="0" dirty="0" smtClean="0"/>
              <a:t> with the standard image of the artificial neuron.</a:t>
            </a:r>
          </a:p>
          <a:p>
            <a:r>
              <a:rPr lang="en-US" baseline="0" dirty="0" smtClean="0"/>
              <a:t>The input incoming from the rest. They are multiplied with the weights W.</a:t>
            </a:r>
          </a:p>
          <a:p>
            <a:r>
              <a:rPr lang="en-US" baseline="0" dirty="0" smtClean="0"/>
              <a:t>Summed and then a transfer function resulting in the output.</a:t>
            </a:r>
          </a:p>
          <a:p>
            <a:r>
              <a:rPr lang="en-US" baseline="0" dirty="0" smtClean="0"/>
              <a:t>I used 6 boxes to draw this figure, the </a:t>
            </a:r>
            <a:r>
              <a:rPr lang="en-US" baseline="0" dirty="0" err="1" smtClean="0"/>
              <a:t>NestMC</a:t>
            </a:r>
            <a:r>
              <a:rPr lang="en-US" baseline="0" dirty="0" smtClean="0"/>
              <a:t> neuron will take up the rest of the page.</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11</a:t>
            </a:fld>
            <a:endParaRPr lang="en-GB"/>
          </a:p>
        </p:txBody>
      </p:sp>
    </p:spTree>
    <p:extLst>
      <p:ext uri="{BB962C8B-B14F-4D97-AF65-F5344CB8AC3E}">
        <p14:creationId xmlns:p14="http://schemas.microsoft.com/office/powerpoint/2010/main" val="1442428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start out with drawing the schematic dendrite segments. This is for two neurons, blue and green.</a:t>
            </a:r>
          </a:p>
          <a:p>
            <a:r>
              <a:rPr lang="en-US" baseline="0" dirty="0" smtClean="0"/>
              <a:t>I do want to draw your attention to the diameter. This has influence on the conductance, and the resulting membrane potential.</a:t>
            </a:r>
          </a:p>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12</a:t>
            </a:fld>
            <a:endParaRPr lang="en-GB"/>
          </a:p>
        </p:txBody>
      </p:sp>
    </p:spTree>
    <p:extLst>
      <p:ext uri="{BB962C8B-B14F-4D97-AF65-F5344CB8AC3E}">
        <p14:creationId xmlns:p14="http://schemas.microsoft.com/office/powerpoint/2010/main" val="13509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segments can have mechanism, channels that react to the environment and the membrane potential. Lots of exponentials and this expensive calculations. I have drawn one, but.</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13</a:t>
            </a:fld>
            <a:endParaRPr lang="en-GB"/>
          </a:p>
        </p:txBody>
      </p:sp>
    </p:spTree>
    <p:extLst>
      <p:ext uri="{BB962C8B-B14F-4D97-AF65-F5344CB8AC3E}">
        <p14:creationId xmlns:p14="http://schemas.microsoft.com/office/powerpoint/2010/main" val="3062251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are located all over the dendrite</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14</a:t>
            </a:fld>
            <a:endParaRPr lang="en-GB"/>
          </a:p>
        </p:txBody>
      </p:sp>
    </p:spTree>
    <p:extLst>
      <p:ext uri="{BB962C8B-B14F-4D97-AF65-F5344CB8AC3E}">
        <p14:creationId xmlns:p14="http://schemas.microsoft.com/office/powerpoint/2010/main" val="1311062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15</a:t>
            </a:fld>
            <a:endParaRPr lang="en-GB"/>
          </a:p>
        </p:txBody>
      </p:sp>
    </p:spTree>
    <p:extLst>
      <p:ext uri="{BB962C8B-B14F-4D97-AF65-F5344CB8AC3E}">
        <p14:creationId xmlns:p14="http://schemas.microsoft.com/office/powerpoint/2010/main" val="2485135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 other neuron.</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16</a:t>
            </a:fld>
            <a:endParaRPr lang="en-GB"/>
          </a:p>
        </p:txBody>
      </p:sp>
    </p:spTree>
    <p:extLst>
      <p:ext uri="{BB962C8B-B14F-4D97-AF65-F5344CB8AC3E}">
        <p14:creationId xmlns:p14="http://schemas.microsoft.com/office/powerpoint/2010/main" val="222674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17</a:t>
            </a:fld>
            <a:endParaRPr lang="en-GB"/>
          </a:p>
        </p:txBody>
      </p:sp>
    </p:spTree>
    <p:extLst>
      <p:ext uri="{BB962C8B-B14F-4D97-AF65-F5344CB8AC3E}">
        <p14:creationId xmlns:p14="http://schemas.microsoft.com/office/powerpoint/2010/main" val="2243022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a:t>
            </a:r>
            <a:r>
              <a:rPr lang="en-US" baseline="0" dirty="0" smtClean="0"/>
              <a:t> we have the first part of the neuron, what is missing is the input.</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18</a:t>
            </a:fld>
            <a:endParaRPr lang="en-GB"/>
          </a:p>
        </p:txBody>
      </p:sp>
    </p:spTree>
    <p:extLst>
      <p:ext uri="{BB962C8B-B14F-4D97-AF65-F5344CB8AC3E}">
        <p14:creationId xmlns:p14="http://schemas.microsoft.com/office/powerpoint/2010/main" val="3300383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added three</a:t>
            </a:r>
            <a:r>
              <a:rPr lang="en-US" baseline="0" dirty="0" smtClean="0"/>
              <a:t> synapses. </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19</a:t>
            </a:fld>
            <a:endParaRPr lang="en-GB"/>
          </a:p>
        </p:txBody>
      </p:sp>
    </p:spTree>
    <p:extLst>
      <p:ext uri="{BB962C8B-B14F-4D97-AF65-F5344CB8AC3E}">
        <p14:creationId xmlns:p14="http://schemas.microsoft.com/office/powerpoint/2010/main" val="297023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my talk I will touch upon the following subjects, starting with a general introduction to the human brain project, its scale and funding, goals and structure. </a:t>
            </a:r>
          </a:p>
          <a:p>
            <a:pPr marL="0" indent="0">
              <a:buFontTx/>
              <a:buNone/>
            </a:pPr>
            <a:r>
              <a:rPr lang="en-US" baseline="0" dirty="0" smtClean="0"/>
              <a:t>This will be followed with a look at the hardware, bought for the HBP, the Pre Commercial Procurement Machines (Which I will call the PCP or Pilot Machines for the remainder of the talk). Ill talk about the reasoning behind building these machines and some details of the tech.</a:t>
            </a:r>
          </a:p>
          <a:p>
            <a:pPr marL="0" indent="0">
              <a:buFontTx/>
              <a:buNone/>
            </a:pPr>
            <a:endParaRPr lang="en-US" baseline="0" dirty="0" smtClean="0"/>
          </a:p>
          <a:p>
            <a:pPr marL="0" indent="0">
              <a:buFontTx/>
              <a:buNone/>
            </a:pPr>
            <a:r>
              <a:rPr lang="en-US" baseline="0" dirty="0" smtClean="0"/>
              <a:t>Next to the software</a:t>
            </a:r>
          </a:p>
          <a:p>
            <a:pPr marL="0" indent="0">
              <a:buFontTx/>
              <a:buNone/>
            </a:pPr>
            <a:r>
              <a:rPr lang="en-US" baseline="0" dirty="0" smtClean="0"/>
              <a:t>I have kept the amount of neuroscience to a minimum, but to understand the role and functionality of </a:t>
            </a:r>
            <a:r>
              <a:rPr lang="en-US" baseline="0" dirty="0" err="1" smtClean="0"/>
              <a:t>NestMC</a:t>
            </a:r>
            <a:r>
              <a:rPr lang="en-US" baseline="0" dirty="0" smtClean="0"/>
              <a:t> I will talk a little bit about what makes a neuron and the abstractions used in out simulator. And how we make it fit to the hardware.</a:t>
            </a:r>
          </a:p>
          <a:p>
            <a:pPr marL="0" indent="0">
              <a:buFontTx/>
              <a:buNone/>
            </a:pPr>
            <a:endParaRPr lang="en-US" baseline="0" dirty="0" smtClean="0"/>
          </a:p>
          <a:p>
            <a:pPr marL="0" indent="0">
              <a:buFontTx/>
              <a:buNone/>
            </a:pPr>
            <a:r>
              <a:rPr lang="en-US" baseline="0" dirty="0" smtClean="0"/>
              <a:t>I will finish with two Science Use-case</a:t>
            </a:r>
          </a:p>
          <a:p>
            <a:pPr marL="0" indent="0">
              <a:buFontTx/>
              <a:buNone/>
            </a:pPr>
            <a:r>
              <a:rPr lang="en-US" baseline="0" dirty="0" smtClean="0"/>
              <a:t>Both regarding the simulation of large (orders bigger then current state of the art) brain simulations and how the requirements of these use-cases influence our development</a:t>
            </a:r>
          </a:p>
          <a:p>
            <a:pPr marL="0" indent="0">
              <a:buFontTx/>
              <a:buNone/>
            </a:pPr>
            <a:endParaRPr lang="en-US" baseline="0" dirty="0" smtClean="0"/>
          </a:p>
          <a:p>
            <a:pPr marL="0" indent="0">
              <a:buFontTx/>
              <a:buNone/>
            </a:pPr>
            <a:r>
              <a:rPr lang="en-US" baseline="0" dirty="0" smtClean="0"/>
              <a:t> - Conclusion</a:t>
            </a:r>
          </a:p>
          <a:p>
            <a:pPr marL="171450" indent="-171450">
              <a:buFontTx/>
              <a:buChar char="-"/>
            </a:pPr>
            <a:endParaRPr lang="en-US" baseline="0" dirty="0" smtClean="0"/>
          </a:p>
          <a:p>
            <a:pPr marL="171450" indent="-171450">
              <a:buFontTx/>
              <a:buChar char="-"/>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2</a:t>
            </a:fld>
            <a:endParaRPr lang="en-GB"/>
          </a:p>
        </p:txBody>
      </p:sp>
    </p:spTree>
    <p:extLst>
      <p:ext uri="{BB962C8B-B14F-4D97-AF65-F5344CB8AC3E}">
        <p14:creationId xmlns:p14="http://schemas.microsoft.com/office/powerpoint/2010/main" val="1117178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will now go thru a small ‘simulation’. I add two inputs on two different synapses, Bottom negative. Top positive.</a:t>
            </a:r>
          </a:p>
          <a:p>
            <a:r>
              <a:rPr lang="en-US" baseline="0" dirty="0" smtClean="0"/>
              <a:t>The traces you see are all the same time range.</a:t>
            </a:r>
          </a:p>
          <a:p>
            <a:r>
              <a:rPr lang="en-US" baseline="0" dirty="0" smtClean="0"/>
              <a:t>The two inputs are not at the same time, they are a little offset.</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20</a:t>
            </a:fld>
            <a:endParaRPr lang="en-GB"/>
          </a:p>
        </p:txBody>
      </p:sp>
    </p:spTree>
    <p:extLst>
      <p:ext uri="{BB962C8B-B14F-4D97-AF65-F5344CB8AC3E}">
        <p14:creationId xmlns:p14="http://schemas.microsoft.com/office/powerpoint/2010/main" val="3868422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input current</a:t>
            </a:r>
            <a:r>
              <a:rPr lang="en-US" baseline="0" dirty="0" smtClean="0"/>
              <a:t> spreads </a:t>
            </a:r>
            <a:r>
              <a:rPr lang="en-US" baseline="0" dirty="0" err="1" smtClean="0"/>
              <a:t>accross</a:t>
            </a:r>
            <a:r>
              <a:rPr lang="en-US" baseline="0" dirty="0" smtClean="0"/>
              <a:t> the membrane two the next segments. </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21</a:t>
            </a:fld>
            <a:endParaRPr lang="en-GB"/>
          </a:p>
        </p:txBody>
      </p:sp>
    </p:spTree>
    <p:extLst>
      <p:ext uri="{BB962C8B-B14F-4D97-AF65-F5344CB8AC3E}">
        <p14:creationId xmlns:p14="http://schemas.microsoft.com/office/powerpoint/2010/main" val="2087788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a:t>
            </a:r>
            <a:r>
              <a:rPr lang="en-US" baseline="0" dirty="0" smtClean="0"/>
              <a:t> bottom segment is bigger, and the potential spreads faster.</a:t>
            </a:r>
          </a:p>
          <a:p>
            <a:r>
              <a:rPr lang="en-US" baseline="0" dirty="0" smtClean="0"/>
              <a:t>The segments them self do not have a direction. </a:t>
            </a:r>
          </a:p>
          <a:p>
            <a:r>
              <a:rPr lang="en-US" baseline="0" dirty="0" smtClean="0"/>
              <a:t>The potential will spread to both sides.</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22</a:t>
            </a:fld>
            <a:endParaRPr lang="en-GB"/>
          </a:p>
        </p:txBody>
      </p:sp>
    </p:spTree>
    <p:extLst>
      <p:ext uri="{BB962C8B-B14F-4D97-AF65-F5344CB8AC3E}">
        <p14:creationId xmlns:p14="http://schemas.microsoft.com/office/powerpoint/2010/main" val="4011635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the resulting</a:t>
            </a:r>
            <a:r>
              <a:rPr lang="en-US" baseline="0" dirty="0" smtClean="0"/>
              <a:t> potential at the </a:t>
            </a:r>
            <a:r>
              <a:rPr lang="en-US" baseline="0" dirty="0" err="1" smtClean="0"/>
              <a:t>juncation</a:t>
            </a:r>
            <a:r>
              <a:rPr lang="en-US" baseline="0" dirty="0" smtClean="0"/>
              <a:t>. The two weights cancel out.</a:t>
            </a:r>
          </a:p>
          <a:p>
            <a:r>
              <a:rPr lang="en-US" baseline="0" dirty="0" smtClean="0"/>
              <a:t>And you can even see some negative potential spreading back up the dendrite.</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23</a:t>
            </a:fld>
            <a:endParaRPr lang="en-GB"/>
          </a:p>
        </p:txBody>
      </p:sp>
    </p:spTree>
    <p:extLst>
      <p:ext uri="{BB962C8B-B14F-4D97-AF65-F5344CB8AC3E}">
        <p14:creationId xmlns:p14="http://schemas.microsoft.com/office/powerpoint/2010/main" val="1961365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https://commons.wikimedia.org/wiki/File:Real_neuron,_cable_model_and_compartmental_models.gif</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24</a:t>
            </a:fld>
            <a:endParaRPr lang="en-GB"/>
          </a:p>
        </p:txBody>
      </p:sp>
    </p:spTree>
    <p:extLst>
      <p:ext uri="{BB962C8B-B14F-4D97-AF65-F5344CB8AC3E}">
        <p14:creationId xmlns:p14="http://schemas.microsoft.com/office/powerpoint/2010/main" val="3505141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https://commons.wikimedia.org/wiki/File:Thalamus_small.gif</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26</a:t>
            </a:fld>
            <a:endParaRPr lang="en-GB"/>
          </a:p>
        </p:txBody>
      </p:sp>
    </p:spTree>
    <p:extLst>
      <p:ext uri="{BB962C8B-B14F-4D97-AF65-F5344CB8AC3E}">
        <p14:creationId xmlns:p14="http://schemas.microsoft.com/office/powerpoint/2010/main" val="2887110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https://commons.wikimedia.org/wiki/File:Migraine_aura.jpg</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28</a:t>
            </a:fld>
            <a:endParaRPr lang="en-GB"/>
          </a:p>
        </p:txBody>
      </p:sp>
    </p:spTree>
    <p:extLst>
      <p:ext uri="{BB962C8B-B14F-4D97-AF65-F5344CB8AC3E}">
        <p14:creationId xmlns:p14="http://schemas.microsoft.com/office/powerpoint/2010/main" val="4177032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30000"/>
              </a:lnSpc>
              <a:spcBef>
                <a:spcPts val="600"/>
              </a:spcBef>
              <a:spcAft>
                <a:spcPts val="600"/>
              </a:spcAft>
              <a:buNone/>
            </a:pPr>
            <a:r>
              <a:rPr lang="en-GB" i="0" dirty="0" smtClean="0">
                <a:solidFill>
                  <a:srgbClr val="000000"/>
                </a:solidFill>
              </a:rPr>
              <a:t>The HBP is organized in twelve subprojects, spanning the development of six new informatics-based platforms, plus brain organisation, cognitive neuroscience, theory, ethics and society and management</a:t>
            </a:r>
            <a:endParaRPr lang="en-US" i="0" dirty="0" smtClean="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39</a:t>
            </a:fld>
            <a:endParaRPr lang="en-GB"/>
          </a:p>
        </p:txBody>
      </p:sp>
    </p:spTree>
    <p:extLst>
      <p:ext uri="{BB962C8B-B14F-4D97-AF65-F5344CB8AC3E}">
        <p14:creationId xmlns:p14="http://schemas.microsoft.com/office/powerpoint/2010/main" val="166696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Naturally</a:t>
            </a:r>
            <a:r>
              <a:rPr lang="en-US" baseline="0" dirty="0" smtClean="0"/>
              <a:t> there is a reason for the second neuron.</a:t>
            </a:r>
          </a:p>
          <a:p>
            <a:r>
              <a:rPr lang="en-US" baseline="0" dirty="0" smtClean="0"/>
              <a:t>Dendrites of different neurons can and will make direct connections: called gap junctions. These connection connect the potential of the two neurons directly together.</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40</a:t>
            </a:fld>
            <a:endParaRPr lang="en-GB"/>
          </a:p>
        </p:txBody>
      </p:sp>
    </p:spTree>
    <p:extLst>
      <p:ext uri="{BB962C8B-B14F-4D97-AF65-F5344CB8AC3E}">
        <p14:creationId xmlns:p14="http://schemas.microsoft.com/office/powerpoint/2010/main" val="2376897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the</a:t>
            </a:r>
            <a:r>
              <a:rPr lang="en-US" baseline="0" dirty="0" smtClean="0"/>
              <a:t> second neuron had a positive potential, which spreads.</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41</a:t>
            </a:fld>
            <a:endParaRPr lang="en-GB"/>
          </a:p>
        </p:txBody>
      </p:sp>
    </p:spTree>
    <p:extLst>
      <p:ext uri="{BB962C8B-B14F-4D97-AF65-F5344CB8AC3E}">
        <p14:creationId xmlns:p14="http://schemas.microsoft.com/office/powerpoint/2010/main" val="2674738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Graphene is the second flagship</a:t>
            </a:r>
          </a:p>
          <a:p>
            <a:endParaRPr lang="en-US" dirty="0" smtClean="0"/>
          </a:p>
          <a:p>
            <a:r>
              <a:rPr lang="en-US" dirty="0" smtClean="0"/>
              <a:t>FET Flagships: http://ec.europa.eu/programmes/horizon2020/en/h2020-section/fet-flagships</a:t>
            </a:r>
          </a:p>
          <a:p>
            <a:r>
              <a:rPr lang="en-US" dirty="0" smtClean="0"/>
              <a:t>Flagships are visionary, science-driven, large-scale research initiatives addressing grand Scientific and Technological (S&amp;T) challenges.</a:t>
            </a:r>
          </a:p>
          <a:p>
            <a:r>
              <a:rPr lang="en-US" dirty="0" smtClean="0"/>
              <a:t> They are long-term initiatives bringing together excellent research teams across various disciplines, </a:t>
            </a:r>
          </a:p>
          <a:p>
            <a:r>
              <a:rPr lang="en-US" dirty="0" smtClean="0"/>
              <a:t>sharing a unifying goal and an ambitious research roadmap on how to achieve it. </a:t>
            </a:r>
          </a:p>
          <a:p>
            <a:endParaRPr lang="en-US" dirty="0" smtClean="0"/>
          </a:p>
          <a:p>
            <a:r>
              <a:rPr lang="en-US" dirty="0" smtClean="0"/>
              <a:t>Started on 1 October 2013</a:t>
            </a:r>
          </a:p>
          <a:p>
            <a:r>
              <a:rPr lang="en-US" baseline="0" dirty="0" smtClean="0"/>
              <a:t>There was a successful review by the European Commission and the second phase money has been awarded.</a:t>
            </a:r>
          </a:p>
          <a:p>
            <a:r>
              <a:rPr lang="en-US" dirty="0" smtClean="0"/>
              <a:t>And until now a total of 274 publications</a:t>
            </a:r>
            <a:r>
              <a:rPr lang="en-US" baseline="0" dirty="0" smtClean="0"/>
              <a:t> b</a:t>
            </a:r>
            <a:r>
              <a:rPr lang="en-US" dirty="0" smtClean="0"/>
              <a:t>y the hundreds</a:t>
            </a:r>
            <a:r>
              <a:rPr lang="en-US" baseline="0" dirty="0" smtClean="0"/>
              <a:t> of scientists and institutions.</a:t>
            </a:r>
            <a:endParaRPr lang="en-US" dirty="0" smtClean="0"/>
          </a:p>
          <a:p>
            <a:endParaRPr lang="en-US" dirty="0" smtClean="0"/>
          </a:p>
          <a:p>
            <a:r>
              <a:rPr lang="en-US" dirty="0" smtClean="0"/>
              <a:t>http://ec.europa.eu/programmes/horizon2020/en/h2020-section/fet-flagships</a:t>
            </a:r>
          </a:p>
          <a:p>
            <a:r>
              <a:rPr lang="en-US" dirty="0" smtClean="0"/>
              <a:t>https://www.humanbrainproject.eu/2016-publications</a:t>
            </a:r>
          </a:p>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3</a:t>
            </a:fld>
            <a:endParaRPr lang="en-GB"/>
          </a:p>
        </p:txBody>
      </p:sp>
    </p:spTree>
    <p:extLst>
      <p:ext uri="{BB962C8B-B14F-4D97-AF65-F5344CB8AC3E}">
        <p14:creationId xmlns:p14="http://schemas.microsoft.com/office/powerpoint/2010/main" val="4010653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results in a potential in the blue neuron.</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42</a:t>
            </a:fld>
            <a:endParaRPr lang="en-GB"/>
          </a:p>
        </p:txBody>
      </p:sp>
    </p:spTree>
    <p:extLst>
      <p:ext uri="{BB962C8B-B14F-4D97-AF65-F5344CB8AC3E}">
        <p14:creationId xmlns:p14="http://schemas.microsoft.com/office/powerpoint/2010/main" val="2412480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a:t>
            </a:r>
            <a:r>
              <a:rPr lang="en-US" baseline="0" dirty="0" smtClean="0"/>
              <a:t> difference in the structure of the neuron, also the time step is typically allot smaller. All these components are updated every tenth of a millisecond. </a:t>
            </a:r>
          </a:p>
          <a:p>
            <a:r>
              <a:rPr lang="en-US" baseline="0" dirty="0" smtClean="0"/>
              <a:t>And, this is a schematic view. A real neuron can have ten thousand segments.</a:t>
            </a:r>
          </a:p>
          <a:p>
            <a:r>
              <a:rPr lang="en-US" baseline="0" dirty="0" smtClean="0"/>
              <a:t>With hundreds of mechanisms per segment. With typically ten different mechanism.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43</a:t>
            </a:fld>
            <a:endParaRPr lang="en-GB"/>
          </a:p>
        </p:txBody>
      </p:sp>
    </p:spTree>
    <p:extLst>
      <p:ext uri="{BB962C8B-B14F-4D97-AF65-F5344CB8AC3E}">
        <p14:creationId xmlns:p14="http://schemas.microsoft.com/office/powerpoint/2010/main" val="410190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On</a:t>
            </a:r>
            <a:r>
              <a:rPr lang="en-US" baseline="0" dirty="0" smtClean="0">
                <a:solidFill>
                  <a:schemeClr val="tx1"/>
                </a:solidFill>
              </a:rPr>
              <a:t> this slide I give you a rough overview of the size, of the challenges we are meeting.</a:t>
            </a:r>
          </a:p>
          <a:p>
            <a:r>
              <a:rPr lang="en-US" baseline="0" dirty="0" smtClean="0">
                <a:solidFill>
                  <a:schemeClr val="tx1"/>
                </a:solidFill>
              </a:rPr>
              <a:t>First the size of the project, in the amount of money for one. This has influence on the governance structure needed but also, but this is my person al opinion and the responsibility we have. But to put that price tag in perspective: In Europe alone we spend this amount 800 hundred times per year.</a:t>
            </a:r>
          </a:p>
          <a:p>
            <a:endParaRPr lang="en-US" baseline="0" dirty="0" smtClean="0">
              <a:solidFill>
                <a:schemeClr val="tx1"/>
              </a:solidFill>
            </a:endParaRPr>
          </a:p>
          <a:p>
            <a:r>
              <a:rPr lang="en-US" baseline="0" dirty="0" smtClean="0">
                <a:solidFill>
                  <a:schemeClr val="tx1"/>
                </a:solidFill>
              </a:rPr>
              <a:t>Then there are the challenges of a more fundamental nature. The brain is complex, it is the most complex object in the know galaxy. The brain’s functioning is influenced by biological mechanism with multiple orders of size difference. From the proteins in the cell membrane to the whole brain. All parts work together. And that for only 30 Watts of power.</a:t>
            </a:r>
          </a:p>
          <a:p>
            <a:r>
              <a:rPr lang="en-US" baseline="0" dirty="0" smtClean="0">
                <a:solidFill>
                  <a:schemeClr val="tx1"/>
                </a:solidFill>
              </a:rPr>
              <a:t>To put that into context, again, if we were to simulate the brain with current techniques, we would need a nuclear plants.</a:t>
            </a:r>
            <a:endParaRPr lang="en-US" dirty="0" smtClean="0">
              <a:solidFill>
                <a:schemeClr val="tx1"/>
              </a:solidFill>
            </a:endParaRPr>
          </a:p>
          <a:p>
            <a:endParaRPr lang="en-US" dirty="0" smtClean="0">
              <a:solidFill>
                <a:schemeClr val="tx1"/>
              </a:solidFill>
            </a:endParaRPr>
          </a:p>
          <a:p>
            <a:r>
              <a:rPr lang="en-US" dirty="0" smtClean="0">
                <a:solidFill>
                  <a:schemeClr val="tx1"/>
                </a:solidFill>
              </a:rPr>
              <a:t>(100*E9 neurons, 100*E12 synapses) </a:t>
            </a:r>
            <a:endParaRPr lang="en-US" dirty="0" smtClean="0"/>
          </a:p>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4</a:t>
            </a:fld>
            <a:endParaRPr lang="en-GB"/>
          </a:p>
        </p:txBody>
      </p:sp>
    </p:spTree>
    <p:extLst>
      <p:ext uri="{BB962C8B-B14F-4D97-AF65-F5344CB8AC3E}">
        <p14:creationId xmlns:p14="http://schemas.microsoft.com/office/powerpoint/2010/main" val="4294075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600"/>
              </a:spcAft>
              <a:buNone/>
            </a:pPr>
            <a:r>
              <a:rPr lang="en-US" sz="1600" b="1" dirty="0" smtClean="0"/>
              <a:t>Simulation of the brain</a:t>
            </a:r>
            <a:br>
              <a:rPr lang="en-US" sz="1600" b="1" dirty="0" smtClean="0"/>
            </a:br>
            <a:r>
              <a:rPr lang="en-US" sz="1600" b="0" dirty="0" smtClean="0"/>
              <a:t>The current tools do not allow us</a:t>
            </a:r>
            <a:r>
              <a:rPr lang="en-US" sz="1600" b="0" baseline="0" dirty="0" smtClean="0"/>
              <a:t> to run simulations at scale, one of the major efforts is therefore into this direction. And looking a little bit forward, the </a:t>
            </a:r>
            <a:r>
              <a:rPr lang="en-US" sz="1600" b="0" baseline="0" dirty="0" err="1" smtClean="0"/>
              <a:t>NestMC</a:t>
            </a:r>
            <a:r>
              <a:rPr lang="en-US" sz="1600" b="0" baseline="0" dirty="0" smtClean="0"/>
              <a:t> project is part of this effort </a:t>
            </a:r>
            <a:endParaRPr lang="en-US" sz="1600" b="0" dirty="0" smtClean="0"/>
          </a:p>
          <a:p>
            <a:pPr marL="0" indent="0">
              <a:spcBef>
                <a:spcPts val="600"/>
              </a:spcBef>
              <a:spcAft>
                <a:spcPts val="600"/>
              </a:spcAft>
              <a:buNone/>
            </a:pPr>
            <a:r>
              <a:rPr lang="en-US" sz="1600" b="1" dirty="0" smtClean="0"/>
              <a:t>Brain-inspired computing and robotics</a:t>
            </a:r>
          </a:p>
          <a:p>
            <a:pPr marL="0" indent="0">
              <a:spcBef>
                <a:spcPts val="600"/>
              </a:spcBef>
              <a:spcAft>
                <a:spcPts val="600"/>
              </a:spcAft>
              <a:buNone/>
            </a:pPr>
            <a:r>
              <a:rPr lang="en-US" sz="1600" b="0" dirty="0" smtClean="0"/>
              <a:t>With</a:t>
            </a:r>
            <a:r>
              <a:rPr lang="en-US" sz="1600" b="0" baseline="0" dirty="0" smtClean="0"/>
              <a:t> 30 Watts of power doing all the stuff we are doing, nature is clearly onto something. Why not copy this? </a:t>
            </a:r>
          </a:p>
          <a:p>
            <a:pPr marL="0" indent="0">
              <a:spcBef>
                <a:spcPts val="600"/>
              </a:spcBef>
              <a:spcAft>
                <a:spcPts val="600"/>
              </a:spcAft>
              <a:buNone/>
            </a:pPr>
            <a:r>
              <a:rPr lang="en-US" sz="1600" b="0" baseline="0" dirty="0" smtClean="0"/>
              <a:t> </a:t>
            </a:r>
            <a:r>
              <a:rPr lang="en-US" sz="1600" b="1" spc="0" dirty="0" smtClean="0"/>
              <a:t>Interactive Supercomputing</a:t>
            </a:r>
            <a:r>
              <a:rPr lang="en-US" sz="1600" b="1" spc="0" baseline="0" dirty="0" smtClean="0"/>
              <a:t> </a:t>
            </a:r>
            <a:endParaRPr lang="en-US" sz="1600" b="0" dirty="0" smtClean="0"/>
          </a:p>
          <a:p>
            <a:pPr marL="0" indent="0">
              <a:spcBef>
                <a:spcPts val="600"/>
              </a:spcBef>
              <a:spcAft>
                <a:spcPts val="600"/>
              </a:spcAft>
              <a:buNone/>
            </a:pPr>
            <a:r>
              <a:rPr lang="en-US" sz="1600" b="0" dirty="0" smtClean="0"/>
              <a:t>HPC is getting a bigger role in most</a:t>
            </a:r>
            <a:r>
              <a:rPr lang="en-US" sz="1600" b="0" baseline="0" dirty="0" smtClean="0"/>
              <a:t> science fields, but typically these computers are used in a hands-off fashion: Jobs are deployed and results get back hours or days later. By integrating visualization we want to put the scientist back in the loop.</a:t>
            </a:r>
            <a:endParaRPr lang="en-US" sz="1600" b="0" dirty="0" smtClean="0"/>
          </a:p>
          <a:p>
            <a:pPr marL="0" indent="0">
              <a:spcBef>
                <a:spcPts val="600"/>
              </a:spcBef>
              <a:spcAft>
                <a:spcPts val="600"/>
              </a:spcAft>
              <a:buNone/>
            </a:pPr>
            <a:r>
              <a:rPr lang="en-US" sz="1600" b="1" spc="0" dirty="0" smtClean="0"/>
              <a:t>Map brain diseases</a:t>
            </a:r>
          </a:p>
          <a:p>
            <a:pPr marL="0" indent="0">
              <a:spcBef>
                <a:spcPts val="600"/>
              </a:spcBef>
              <a:spcAft>
                <a:spcPts val="600"/>
              </a:spcAft>
              <a:buNone/>
            </a:pPr>
            <a:r>
              <a:rPr lang="en-US" sz="1600" b="0" dirty="0" smtClean="0"/>
              <a:t>Develop ICT tools to federate and cluster anonymized patient data. </a:t>
            </a:r>
          </a:p>
          <a:p>
            <a:pPr marL="0" indent="0">
              <a:spcBef>
                <a:spcPts val="600"/>
              </a:spcBef>
              <a:spcAft>
                <a:spcPts val="600"/>
              </a:spcAft>
              <a:buNone/>
            </a:pPr>
            <a:r>
              <a:rPr lang="en-US" sz="1600" b="1" spc="0" dirty="0" smtClean="0"/>
              <a:t>Create HBP Brain Atlas </a:t>
            </a:r>
          </a:p>
          <a:p>
            <a:pPr marL="0" indent="0">
              <a:spcBef>
                <a:spcPts val="600"/>
              </a:spcBef>
              <a:spcAft>
                <a:spcPts val="600"/>
              </a:spcAft>
              <a:buNone/>
            </a:pPr>
            <a:r>
              <a:rPr lang="en-US" sz="1600" b="0" dirty="0" smtClean="0"/>
              <a:t>Integrate multilevel maps of the mouse brain and the human brain. Current</a:t>
            </a:r>
            <a:r>
              <a:rPr lang="en-US" sz="1600" b="0" baseline="0" dirty="0" smtClean="0"/>
              <a:t> </a:t>
            </a:r>
            <a:r>
              <a:rPr lang="en-US" sz="1600" b="0" dirty="0" smtClean="0"/>
              <a:t> </a:t>
            </a:r>
          </a:p>
          <a:p>
            <a:pPr marL="0" indent="0">
              <a:spcBef>
                <a:spcPts val="600"/>
              </a:spcBef>
              <a:spcAft>
                <a:spcPts val="600"/>
              </a:spcAft>
              <a:buNone/>
            </a:pPr>
            <a:endParaRPr lang="en-US" sz="1600" b="0" dirty="0" smtClean="0"/>
          </a:p>
          <a:p>
            <a:pPr marL="0" indent="0">
              <a:spcBef>
                <a:spcPts val="600"/>
              </a:spcBef>
              <a:spcAft>
                <a:spcPts val="600"/>
              </a:spcAft>
              <a:buNone/>
            </a:pPr>
            <a:r>
              <a:rPr lang="en-US" sz="1600" b="1" spc="0" dirty="0" smtClean="0"/>
              <a:t>Integrated European scientific research infrastructure</a:t>
            </a:r>
          </a:p>
          <a:p>
            <a:pPr marL="0" indent="0">
              <a:spcBef>
                <a:spcPts val="600"/>
              </a:spcBef>
              <a:spcAft>
                <a:spcPts val="600"/>
              </a:spcAft>
              <a:buNone/>
            </a:pPr>
            <a:r>
              <a:rPr lang="en-US" sz="1600" b="0" dirty="0" smtClean="0"/>
              <a:t>Build an integrated European scientific research infrastructure to support advances in the HBP’s three scientific areas of interest: Neuroscience, Computing and Medicine</a:t>
            </a:r>
            <a:endParaRPr lang="en-US" sz="1600" dirty="0" smtClean="0"/>
          </a:p>
          <a:p>
            <a:pPr marL="0" indent="0">
              <a:spcAft>
                <a:spcPts val="600"/>
              </a:spcAft>
              <a:buNone/>
            </a:pPr>
            <a:r>
              <a:rPr lang="en-US" sz="1600" b="1" spc="0" dirty="0" smtClean="0"/>
              <a:t>Sustainable organization</a:t>
            </a:r>
          </a:p>
          <a:p>
            <a:pPr marL="0" indent="0">
              <a:spcAft>
                <a:spcPts val="600"/>
              </a:spcAft>
              <a:buNone/>
            </a:pPr>
            <a:r>
              <a:rPr lang="en-US" sz="1600" b="0" dirty="0" smtClean="0"/>
              <a:t>Develop a rational and sustainable organization and funding structure, built around a Legal Entity to continue operating under the aegis of international organization after the end of the HBP</a:t>
            </a:r>
          </a:p>
          <a:p>
            <a:pPr marL="0" indent="0">
              <a:spcBef>
                <a:spcPts val="600"/>
              </a:spcBef>
              <a:spcAft>
                <a:spcPts val="600"/>
              </a:spcAft>
              <a:buNone/>
            </a:pPr>
            <a:r>
              <a:rPr lang="en-US" sz="1600" b="1" spc="0" dirty="0" smtClean="0"/>
              <a:t>Research and collaboration</a:t>
            </a:r>
          </a:p>
          <a:p>
            <a:pPr marL="0" indent="0">
              <a:spcBef>
                <a:spcPts val="600"/>
              </a:spcBef>
              <a:spcAft>
                <a:spcPts val="600"/>
              </a:spcAft>
              <a:buNone/>
            </a:pPr>
            <a:r>
              <a:rPr lang="en-US" sz="1600" b="0" dirty="0" err="1" smtClean="0"/>
              <a:t>Catalyse</a:t>
            </a:r>
            <a:r>
              <a:rPr lang="en-US" sz="1600" b="0" dirty="0" smtClean="0"/>
              <a:t> revolutionary new research and research collaboration </a:t>
            </a:r>
          </a:p>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5</a:t>
            </a:fld>
            <a:endParaRPr lang="en-GB"/>
          </a:p>
        </p:txBody>
      </p:sp>
    </p:spTree>
    <p:extLst>
      <p:ext uri="{BB962C8B-B14F-4D97-AF65-F5344CB8AC3E}">
        <p14:creationId xmlns:p14="http://schemas.microsoft.com/office/powerpoint/2010/main" val="2788904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obligatory shot of the PCP machines. Don’t worry, ill show the inside also. But it is interesting to see the difference. With CRAY on the left with a nice decal. And well IBM, being all business. </a:t>
            </a:r>
          </a:p>
          <a:p>
            <a:r>
              <a:rPr lang="en-US" baseline="0" dirty="0" smtClean="0"/>
              <a:t>The names are based on the two most common cell types in the brain. The neurons, about ten percent and then the Glia cells. Making up about 90 Percent of the cells. If you were wondering, Yes, this is probably to source of the only using 10% of your  brain idea that has been flowing around in pop science.</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6</a:t>
            </a:fld>
            <a:endParaRPr lang="en-GB"/>
          </a:p>
        </p:txBody>
      </p:sp>
    </p:spTree>
    <p:extLst>
      <p:ext uri="{BB962C8B-B14F-4D97-AF65-F5344CB8AC3E}">
        <p14:creationId xmlns:p14="http://schemas.microsoft.com/office/powerpoint/2010/main" val="923376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Remote visualization and steering is meant to test the scientist in the HPC compute loop.</a:t>
            </a:r>
          </a:p>
          <a:p>
            <a:r>
              <a:rPr lang="en-US" baseline="0" dirty="0" smtClean="0"/>
              <a:t>Dense Memory integration I would typically see used by the big data use-cases: integrating neuroscientific data from multiple levels (FMRI, Genes, proteins, PLI, tensor, </a:t>
            </a:r>
            <a:r>
              <a:rPr lang="en-US" baseline="0" dirty="0" err="1" smtClean="0"/>
              <a:t>etc,etc</a:t>
            </a:r>
            <a:r>
              <a:rPr lang="en-US" baseline="0" dirty="0" smtClean="0"/>
              <a:t>.)</a:t>
            </a:r>
          </a:p>
          <a:p>
            <a:r>
              <a:rPr lang="en-US" baseline="0" dirty="0" smtClean="0"/>
              <a:t>The machines are expected to run a large amalgam of different </a:t>
            </a:r>
            <a:r>
              <a:rPr lang="en-US" baseline="0" dirty="0" err="1" smtClean="0"/>
              <a:t>softwares</a:t>
            </a:r>
            <a:r>
              <a:rPr lang="en-US" baseline="0" dirty="0" smtClean="0"/>
              <a:t>, and even within a single application a large number of different </a:t>
            </a:r>
            <a:r>
              <a:rPr lang="en-US" baseline="0" dirty="0" err="1" smtClean="0"/>
              <a:t>softwares</a:t>
            </a:r>
            <a:r>
              <a:rPr lang="en-US" baseline="0" dirty="0" smtClean="0"/>
              <a:t> might be used. Not all optimized for GPUs or other many core systems. We need to use our resources optimally and to dynamically adapt to changes </a:t>
            </a:r>
          </a:p>
          <a:p>
            <a:endParaRPr lang="en-US" baseline="0" dirty="0" smtClean="0"/>
          </a:p>
          <a:p>
            <a:r>
              <a:rPr lang="en-US" baseline="0" dirty="0" smtClean="0"/>
              <a:t>TODO: Tender information by Dirk</a:t>
            </a:r>
          </a:p>
          <a:p>
            <a:r>
              <a:rPr lang="en-US" baseline="0" dirty="0" err="1" smtClean="0"/>
              <a:t>HBp</a:t>
            </a:r>
            <a:r>
              <a:rPr lang="en-US" baseline="0" dirty="0" smtClean="0"/>
              <a:t> </a:t>
            </a:r>
            <a:r>
              <a:rPr lang="en-US" baseline="0" dirty="0" err="1" smtClean="0"/>
              <a:t>heeft</a:t>
            </a:r>
            <a:r>
              <a:rPr lang="en-US" baseline="0" dirty="0" smtClean="0"/>
              <a:t> </a:t>
            </a:r>
            <a:r>
              <a:rPr lang="en-US" baseline="0" dirty="0" err="1" smtClean="0"/>
              <a:t>dus</a:t>
            </a:r>
            <a:r>
              <a:rPr lang="en-US" baseline="0" dirty="0" smtClean="0"/>
              <a:t> </a:t>
            </a:r>
            <a:r>
              <a:rPr lang="en-US" baseline="0" dirty="0" err="1" smtClean="0"/>
              <a:t>hpc</a:t>
            </a:r>
            <a:r>
              <a:rPr lang="en-US" baseline="0" dirty="0" smtClean="0"/>
              <a:t> </a:t>
            </a:r>
            <a:r>
              <a:rPr lang="en-US" baseline="0" dirty="0" err="1" smtClean="0"/>
              <a:t>nodig</a:t>
            </a:r>
            <a:r>
              <a:rPr lang="en-US" baseline="0" dirty="0" smtClean="0"/>
              <a:t>. </a:t>
            </a:r>
            <a:r>
              <a:rPr lang="en-US" baseline="0" dirty="0" err="1" smtClean="0"/>
              <a:t>Echter</a:t>
            </a:r>
            <a:r>
              <a:rPr lang="en-US" baseline="0" dirty="0" smtClean="0"/>
              <a:t> wat </a:t>
            </a:r>
            <a:r>
              <a:rPr lang="en-US" baseline="0" dirty="0" err="1" smtClean="0"/>
              <a:t>er</a:t>
            </a:r>
            <a:r>
              <a:rPr lang="en-US" baseline="0" dirty="0" smtClean="0"/>
              <a:t> </a:t>
            </a:r>
            <a:r>
              <a:rPr lang="en-US" baseline="0" dirty="0" err="1" smtClean="0"/>
              <a:t>geboden</a:t>
            </a:r>
            <a:r>
              <a:rPr lang="en-US" baseline="0" dirty="0" smtClean="0"/>
              <a:t> </a:t>
            </a:r>
            <a:r>
              <a:rPr lang="en-US" baseline="0" dirty="0" err="1" smtClean="0"/>
              <a:t>werd</a:t>
            </a:r>
            <a:r>
              <a:rPr lang="en-US" baseline="0" dirty="0" smtClean="0"/>
              <a:t> </a:t>
            </a:r>
            <a:r>
              <a:rPr lang="en-US" baseline="0" dirty="0" err="1" smtClean="0"/>
              <a:t>dekt</a:t>
            </a:r>
            <a:r>
              <a:rPr lang="en-US" baseline="0" dirty="0" smtClean="0"/>
              <a:t> </a:t>
            </a:r>
            <a:r>
              <a:rPr lang="en-US" baseline="0" dirty="0" err="1" smtClean="0"/>
              <a:t>niet</a:t>
            </a:r>
            <a:r>
              <a:rPr lang="en-US" baseline="0" dirty="0" smtClean="0"/>
              <a:t> </a:t>
            </a:r>
            <a:r>
              <a:rPr lang="en-US" baseline="0" dirty="0" err="1" smtClean="0"/>
              <a:t>goed</a:t>
            </a:r>
            <a:r>
              <a:rPr lang="en-US" baseline="0" dirty="0" smtClean="0"/>
              <a:t> wat </a:t>
            </a:r>
            <a:r>
              <a:rPr lang="en-US" baseline="0" dirty="0" err="1" smtClean="0"/>
              <a:t>hbp</a:t>
            </a:r>
            <a:r>
              <a:rPr lang="en-US" baseline="0" dirty="0" smtClean="0"/>
              <a:t> </a:t>
            </a:r>
            <a:r>
              <a:rPr lang="en-US" baseline="0" dirty="0" err="1" smtClean="0"/>
              <a:t>nodig</a:t>
            </a:r>
            <a:r>
              <a:rPr lang="en-US" baseline="0" dirty="0" smtClean="0"/>
              <a:t> heft.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7</a:t>
            </a:fld>
            <a:endParaRPr lang="en-GB"/>
          </a:p>
        </p:txBody>
      </p:sp>
    </p:spTree>
    <p:extLst>
      <p:ext uri="{BB962C8B-B14F-4D97-AF65-F5344CB8AC3E}">
        <p14:creationId xmlns:p14="http://schemas.microsoft.com/office/powerpoint/2010/main" val="1182438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smtClean="0"/>
          </a:p>
          <a:p>
            <a:endParaRPr lang="en-US" i="1" dirty="0" smtClean="0"/>
          </a:p>
          <a:p>
            <a:r>
              <a:rPr lang="en-US" i="1" dirty="0" smtClean="0"/>
              <a:t>http://www.cray.com/products/computing/cs-series</a:t>
            </a:r>
          </a:p>
          <a:p>
            <a:r>
              <a:rPr lang="en-US" i="1" dirty="0" smtClean="0"/>
              <a:t>http://ark.intel.com/products/94034/Intel-Xeon-Phi-Processor-7230-16GB-1_30-GHz-64-core</a:t>
            </a:r>
          </a:p>
          <a:p>
            <a:r>
              <a:rPr lang="en-US" i="1" dirty="0" smtClean="0"/>
              <a:t>www.</a:t>
            </a:r>
            <a:r>
              <a:rPr lang="en-US" b="1" i="1" dirty="0" smtClean="0"/>
              <a:t>cray</a:t>
            </a:r>
            <a:r>
              <a:rPr lang="en-US" i="1" dirty="0" smtClean="0"/>
              <a:t>.com/sites/default/files/resources/</a:t>
            </a:r>
            <a:r>
              <a:rPr lang="en-US" b="1" i="1" dirty="0" smtClean="0"/>
              <a:t>Cray</a:t>
            </a:r>
            <a:r>
              <a:rPr lang="en-US" i="1" dirty="0" smtClean="0"/>
              <a:t>XC40-</a:t>
            </a:r>
            <a:r>
              <a:rPr lang="en-US" b="1" i="1" dirty="0" smtClean="0"/>
              <a:t>DataWarp</a:t>
            </a:r>
            <a:r>
              <a:rPr lang="en-US" i="1" dirty="0" smtClean="0"/>
              <a:t>.pdf</a:t>
            </a:r>
          </a:p>
          <a:p>
            <a:r>
              <a:rPr lang="en-US" i="1" dirty="0" smtClean="0"/>
              <a:t>http://www.intel.com/content/www/us/en/solid-state-drives/ssd-dc-p3600-spec.html</a:t>
            </a:r>
          </a:p>
          <a:p>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8</a:t>
            </a:fld>
            <a:endParaRPr lang="en-GB"/>
          </a:p>
        </p:txBody>
      </p:sp>
    </p:spTree>
    <p:extLst>
      <p:ext uri="{BB962C8B-B14F-4D97-AF65-F5344CB8AC3E}">
        <p14:creationId xmlns:p14="http://schemas.microsoft.com/office/powerpoint/2010/main" val="3455522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Nest</a:t>
            </a:r>
            <a:r>
              <a:rPr lang="en-US" baseline="0" dirty="0" smtClean="0"/>
              <a:t> is a project by scientist located in the CSCS in Zurich ( No I will not attempt to pronounce that). Barcelona Supercomputing Centre and the </a:t>
            </a:r>
            <a:r>
              <a:rPr lang="en-US" baseline="0" dirty="0" err="1" smtClean="0"/>
              <a:t>Julich</a:t>
            </a:r>
            <a:r>
              <a:rPr lang="en-US" baseline="0" dirty="0" smtClean="0"/>
              <a:t> </a:t>
            </a:r>
            <a:r>
              <a:rPr lang="en-US" baseline="0" dirty="0" err="1" smtClean="0"/>
              <a:t>Forschungszentrum</a:t>
            </a:r>
            <a:r>
              <a:rPr lang="en-US" baseline="0" dirty="0" smtClean="0"/>
              <a:t>. </a:t>
            </a:r>
          </a:p>
          <a:p>
            <a:r>
              <a:rPr lang="en-US" baseline="0" dirty="0" smtClean="0"/>
              <a:t>And we are part of the NEST initiative. </a:t>
            </a:r>
            <a:endParaRPr lang="en-US" dirty="0"/>
          </a:p>
        </p:txBody>
      </p:sp>
      <p:sp>
        <p:nvSpPr>
          <p:cNvPr id="4" name="Slide Number Placeholder 3"/>
          <p:cNvSpPr>
            <a:spLocks noGrp="1"/>
          </p:cNvSpPr>
          <p:nvPr>
            <p:ph type="sldNum" sz="quarter" idx="10"/>
          </p:nvPr>
        </p:nvSpPr>
        <p:spPr/>
        <p:txBody>
          <a:bodyPr/>
          <a:lstStyle/>
          <a:p>
            <a:fld id="{A6EFBA4D-2001-3741-B2E3-9FF6E94AD721}" type="slidenum">
              <a:rPr lang="en-GB" smtClean="0"/>
              <a:t>9</a:t>
            </a:fld>
            <a:endParaRPr lang="en-GB"/>
          </a:p>
        </p:txBody>
      </p:sp>
    </p:spTree>
    <p:extLst>
      <p:ext uri="{BB962C8B-B14F-4D97-AF65-F5344CB8AC3E}">
        <p14:creationId xmlns:p14="http://schemas.microsoft.com/office/powerpoint/2010/main" val="1926635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7604085" y="6471607"/>
            <a:ext cx="378938" cy="326371"/>
          </a:xfrm>
          <a:prstGeom prst="rect">
            <a:avLst/>
          </a:prstGeom>
        </p:spPr>
        <p:txBody>
          <a:bodyPr vert="horz" lIns="91440" tIns="45720" rIns="91440" bIns="45720" rtlCol="0" anchor="ctr"/>
          <a:lstStyle>
            <a:lvl1pPr algn="r">
              <a:defRPr sz="1000">
                <a:solidFill>
                  <a:schemeClr val="bg1">
                    <a:lumMod val="50000"/>
                  </a:schemeClr>
                </a:solidFill>
              </a:defRPr>
            </a:lvl1pPr>
          </a:lstStyle>
          <a:p>
            <a:fld id="{5373A736-8DFA-7A45-A29E-2DADACEF8797}" type="slidenum">
              <a:rPr lang="en-GB" smtClean="0"/>
              <a:pPr/>
              <a:t>‹#›</a:t>
            </a:fld>
            <a:endParaRPr lang="en-GB" dirty="0"/>
          </a:p>
        </p:txBody>
      </p:sp>
      <p:sp>
        <p:nvSpPr>
          <p:cNvPr id="14" name="Rectangle 13"/>
          <p:cNvSpPr/>
          <p:nvPr userDrawn="1"/>
        </p:nvSpPr>
        <p:spPr>
          <a:xfrm>
            <a:off x="257822" y="1041400"/>
            <a:ext cx="9382049" cy="2413000"/>
          </a:xfrm>
          <a:prstGeom prst="rect">
            <a:avLst/>
          </a:prstGeom>
          <a:gradFill flip="none" rotWithShape="1">
            <a:gsLst>
              <a:gs pos="100000">
                <a:schemeClr val="accent1">
                  <a:lumMod val="20000"/>
                  <a:lumOff val="80000"/>
                </a:schemeClr>
              </a:gs>
              <a:gs pos="30000">
                <a:schemeClr val="bg1"/>
              </a:gs>
              <a:gs pos="0">
                <a:schemeClr val="accent1">
                  <a:lumMod val="20000"/>
                  <a:lumOff val="80000"/>
                </a:schemeClr>
              </a:gs>
              <a:gs pos="70000">
                <a:schemeClr val="bg1"/>
              </a:gs>
            </a:gsLst>
            <a:lin ang="0" scaled="1"/>
            <a:tileRect/>
          </a:gradFill>
          <a:ln w="3175" cmpd="sng">
            <a:solidFill>
              <a:schemeClr val="accent1">
                <a:lumMod val="75000"/>
              </a:schemeClr>
            </a:solidFill>
          </a:ln>
          <a:effectLst>
            <a:outerShdw blurRad="40000" dist="23000" dir="234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Title 1"/>
          <p:cNvSpPr>
            <a:spLocks noGrp="1"/>
          </p:cNvSpPr>
          <p:nvPr>
            <p:ph type="ctrTitle"/>
          </p:nvPr>
        </p:nvSpPr>
        <p:spPr>
          <a:xfrm>
            <a:off x="622291" y="3572939"/>
            <a:ext cx="8642120" cy="1080000"/>
          </a:xfrm>
        </p:spPr>
        <p:txBody>
          <a:bodyPr>
            <a:normAutofit/>
          </a:bodyPr>
          <a:lstStyle>
            <a:lvl1pPr>
              <a:defRPr sz="4000"/>
            </a:lvl1pPr>
          </a:lstStyle>
          <a:p>
            <a:r>
              <a:rPr lang="en-US" smtClean="0"/>
              <a:t>Click to edit Master title style</a:t>
            </a:r>
            <a:endParaRPr lang="en-GB" dirty="0"/>
          </a:p>
        </p:txBody>
      </p:sp>
      <p:sp>
        <p:nvSpPr>
          <p:cNvPr id="16" name="Subtitle 2"/>
          <p:cNvSpPr>
            <a:spLocks noGrp="1"/>
          </p:cNvSpPr>
          <p:nvPr>
            <p:ph type="subTitle" idx="1"/>
          </p:nvPr>
        </p:nvSpPr>
        <p:spPr>
          <a:xfrm>
            <a:off x="622291" y="4770117"/>
            <a:ext cx="8642119" cy="720000"/>
          </a:xfrm>
        </p:spPr>
        <p:txBody>
          <a:bodyPr anchor="ctr" anchorCtr="0"/>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grpSp>
        <p:nvGrpSpPr>
          <p:cNvPr id="17" name="Group 16"/>
          <p:cNvGrpSpPr/>
          <p:nvPr userDrawn="1"/>
        </p:nvGrpSpPr>
        <p:grpSpPr>
          <a:xfrm>
            <a:off x="6456443" y="2218232"/>
            <a:ext cx="2427197" cy="631563"/>
            <a:chOff x="6553810" y="1659432"/>
            <a:chExt cx="2427197" cy="631563"/>
          </a:xfrm>
        </p:grpSpPr>
        <p:pic>
          <p:nvPicPr>
            <p:cNvPr id="18" name="Picture 17"/>
            <p:cNvPicPr>
              <a:picLocks noChangeAspect="1"/>
            </p:cNvPicPr>
            <p:nvPr userDrawn="1"/>
          </p:nvPicPr>
          <p:blipFill>
            <a:blip r:embed="rId2"/>
            <a:stretch>
              <a:fillRect/>
            </a:stretch>
          </p:blipFill>
          <p:spPr>
            <a:xfrm>
              <a:off x="8132856" y="1659432"/>
              <a:ext cx="848151" cy="565434"/>
            </a:xfrm>
            <a:prstGeom prst="rect">
              <a:avLst/>
            </a:prstGeom>
          </p:spPr>
        </p:pic>
        <p:sp>
          <p:nvSpPr>
            <p:cNvPr id="19" name="Rectangle 18"/>
            <p:cNvSpPr/>
            <p:nvPr userDrawn="1"/>
          </p:nvSpPr>
          <p:spPr>
            <a:xfrm>
              <a:off x="6553810" y="1890885"/>
              <a:ext cx="1570579" cy="400110"/>
            </a:xfrm>
            <a:prstGeom prst="rect">
              <a:avLst/>
            </a:prstGeom>
          </p:spPr>
          <p:txBody>
            <a:bodyPr wrap="square">
              <a:spAutoFit/>
            </a:bodyPr>
            <a:lstStyle/>
            <a:p>
              <a:pPr algn="r"/>
              <a:r>
                <a:rPr lang="en-GB" sz="1000" dirty="0" smtClean="0">
                  <a:latin typeface="Trebuchet MS"/>
                  <a:cs typeface="Trebuchet MS"/>
                </a:rPr>
                <a:t>Co-funded by </a:t>
              </a:r>
              <a:br>
                <a:rPr lang="en-GB" sz="1000" dirty="0" smtClean="0">
                  <a:latin typeface="Trebuchet MS"/>
                  <a:cs typeface="Trebuchet MS"/>
                </a:rPr>
              </a:br>
              <a:r>
                <a:rPr lang="en-GB" sz="1000" dirty="0" smtClean="0">
                  <a:latin typeface="Trebuchet MS"/>
                  <a:cs typeface="Trebuchet MS"/>
                </a:rPr>
                <a:t>the European Union</a:t>
              </a:r>
              <a:endParaRPr lang="en-GB" sz="1000" dirty="0">
                <a:latin typeface="Trebuchet MS"/>
                <a:cs typeface="Trebuchet MS"/>
              </a:endParaRPr>
            </a:p>
          </p:txBody>
        </p:sp>
      </p:grpSp>
      <p:pic>
        <p:nvPicPr>
          <p:cNvPr id="22" name="Picture 2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5868" y="1179673"/>
            <a:ext cx="3239113" cy="2156193"/>
          </a:xfrm>
          <a:prstGeom prst="rect">
            <a:avLst/>
          </a:prstGeom>
        </p:spPr>
      </p:pic>
      <p:sp>
        <p:nvSpPr>
          <p:cNvPr id="23" name="Subtitle 2"/>
          <p:cNvSpPr txBox="1">
            <a:spLocks/>
          </p:cNvSpPr>
          <p:nvPr userDrawn="1"/>
        </p:nvSpPr>
        <p:spPr>
          <a:xfrm>
            <a:off x="1494363" y="5523985"/>
            <a:ext cx="3464987" cy="787400"/>
          </a:xfrm>
          <a:prstGeom prst="rect">
            <a:avLst/>
          </a:prstGeom>
        </p:spPr>
        <p:txBody>
          <a:bodyPr vert="horz" lIns="91440" tIns="45720" rIns="91440" bIns="45720" rtlCol="0" anchor="ctr" anchorCtr="0">
            <a:normAutofit/>
          </a:bodyPr>
          <a:lstStyle>
            <a:lvl1pPr marL="0" indent="0" algn="ctr" defTabSz="457200" rtl="0" eaLnBrk="1" latinLnBrk="0" hangingPunct="1">
              <a:lnSpc>
                <a:spcPct val="100000"/>
              </a:lnSpc>
              <a:spcBef>
                <a:spcPts val="600"/>
              </a:spcBef>
              <a:spcAft>
                <a:spcPts val="600"/>
              </a:spcAft>
              <a:buSzPct val="100000"/>
              <a:buFont typeface="Wingdings" charset="2"/>
              <a:buNone/>
              <a:defRPr sz="2800" kern="1200">
                <a:solidFill>
                  <a:schemeClr val="tx1"/>
                </a:solidFill>
                <a:latin typeface="Trebuchet MS"/>
                <a:ea typeface="+mn-ea"/>
                <a:cs typeface="Trebuchet MS"/>
              </a:defRPr>
            </a:lvl1pPr>
            <a:lvl2pPr marL="457200" indent="0" algn="ctr" defTabSz="457200" rtl="0" eaLnBrk="1" latinLnBrk="0" hangingPunct="1">
              <a:lnSpc>
                <a:spcPct val="100000"/>
              </a:lnSpc>
              <a:spcBef>
                <a:spcPts val="600"/>
              </a:spcBef>
              <a:spcAft>
                <a:spcPts val="600"/>
              </a:spcAft>
              <a:buSzPct val="100000"/>
              <a:buFont typeface="Arial"/>
              <a:buNone/>
              <a:defRPr sz="2400" kern="1200">
                <a:solidFill>
                  <a:schemeClr val="tx1">
                    <a:tint val="75000"/>
                  </a:schemeClr>
                </a:solidFill>
                <a:latin typeface="Trebuchet MS"/>
                <a:ea typeface="+mn-ea"/>
                <a:cs typeface="Trebuchet MS"/>
              </a:defRPr>
            </a:lvl2pPr>
            <a:lvl3pPr marL="914400" marR="0" indent="0" algn="ctr" defTabSz="457200" rtl="0" eaLnBrk="1" fontAlgn="auto" latinLnBrk="0" hangingPunct="1">
              <a:lnSpc>
                <a:spcPct val="100000"/>
              </a:lnSpc>
              <a:spcBef>
                <a:spcPts val="600"/>
              </a:spcBef>
              <a:spcAft>
                <a:spcPts val="600"/>
              </a:spcAft>
              <a:buClrTx/>
              <a:buSzPct val="100000"/>
              <a:buFont typeface="Lucida Grande"/>
              <a:buNone/>
              <a:tabLst/>
              <a:defRPr sz="2000" kern="1200">
                <a:solidFill>
                  <a:schemeClr val="tx1">
                    <a:tint val="75000"/>
                  </a:schemeClr>
                </a:solidFill>
                <a:latin typeface="Trebuchet MS"/>
                <a:ea typeface="+mn-ea"/>
                <a:cs typeface="Trebuchet MS"/>
              </a:defRPr>
            </a:lvl3pPr>
            <a:lvl4pPr marL="1371600" indent="0" algn="ctr" defTabSz="457200" rtl="0" eaLnBrk="1" latinLnBrk="0" hangingPunct="1">
              <a:spcBef>
                <a:spcPct val="20000"/>
              </a:spcBef>
              <a:buFont typeface="Arial"/>
              <a:buNone/>
              <a:defRPr sz="2000" kern="1200">
                <a:solidFill>
                  <a:schemeClr val="tx1">
                    <a:tint val="75000"/>
                  </a:schemeClr>
                </a:solidFill>
                <a:latin typeface="Trebuchet MS"/>
                <a:ea typeface="+mn-ea"/>
                <a:cs typeface="Trebuchet MS"/>
              </a:defRPr>
            </a:lvl4pPr>
            <a:lvl5pPr marL="1828800" indent="0" algn="ctr" defTabSz="457200" rtl="0" eaLnBrk="1" latinLnBrk="0" hangingPunct="1">
              <a:spcBef>
                <a:spcPct val="20000"/>
              </a:spcBef>
              <a:buFont typeface="Arial"/>
              <a:buNone/>
              <a:defRPr sz="2000" kern="1200">
                <a:solidFill>
                  <a:schemeClr val="tx1">
                    <a:tint val="75000"/>
                  </a:schemeClr>
                </a:solidFill>
                <a:latin typeface="Trebuchet MS"/>
                <a:ea typeface="+mn-ea"/>
                <a:cs typeface="Trebuchet M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GB" dirty="0"/>
          </a:p>
        </p:txBody>
      </p:sp>
      <p:sp>
        <p:nvSpPr>
          <p:cNvPr id="24" name="Content Placeholder 10"/>
          <p:cNvSpPr>
            <a:spLocks noGrp="1"/>
          </p:cNvSpPr>
          <p:nvPr>
            <p:ph sz="quarter" idx="10"/>
          </p:nvPr>
        </p:nvSpPr>
        <p:spPr>
          <a:xfrm>
            <a:off x="622292" y="5600700"/>
            <a:ext cx="4320000" cy="720000"/>
          </a:xfrm>
        </p:spPr>
        <p:txBody>
          <a:bodyPr anchor="ctr" anchorCtr="0">
            <a:normAutofit/>
          </a:bodyPr>
          <a:lstStyle>
            <a:lvl1pPr marL="0" indent="0" algn="ctr">
              <a:buNone/>
              <a:defRPr sz="2000">
                <a:solidFill>
                  <a:schemeClr val="tx1">
                    <a:lumMod val="65000"/>
                    <a:lumOff val="35000"/>
                  </a:schemeClr>
                </a:solidFill>
              </a:defRPr>
            </a:lvl1pPr>
            <a:lvl2pPr marL="266700" indent="0">
              <a:buNone/>
              <a:defRPr/>
            </a:lvl2pPr>
            <a:lvl3pPr marL="533400" indent="0">
              <a:buFont typeface="Arial"/>
              <a:buNone/>
              <a:defRPr/>
            </a:lvl3pPr>
            <a:lvl4pPr marL="1371600" indent="0">
              <a:buNone/>
              <a:defRPr/>
            </a:lvl4pPr>
            <a:lvl5pPr marL="1828800" indent="0">
              <a:buNone/>
              <a:defRPr/>
            </a:lvl5pPr>
          </a:lstStyle>
          <a:p>
            <a:pPr lvl="0"/>
            <a:r>
              <a:rPr lang="en-US" smtClean="0"/>
              <a:t>Click to edit Master text styles</a:t>
            </a:r>
          </a:p>
        </p:txBody>
      </p:sp>
      <p:sp>
        <p:nvSpPr>
          <p:cNvPr id="25" name="Content Placeholder 10"/>
          <p:cNvSpPr>
            <a:spLocks noGrp="1"/>
          </p:cNvSpPr>
          <p:nvPr>
            <p:ph sz="quarter" idx="11"/>
          </p:nvPr>
        </p:nvSpPr>
        <p:spPr>
          <a:xfrm>
            <a:off x="4955114" y="5600700"/>
            <a:ext cx="4320000" cy="720000"/>
          </a:xfrm>
        </p:spPr>
        <p:txBody>
          <a:bodyPr anchor="ctr" anchorCtr="0">
            <a:normAutofit/>
          </a:bodyPr>
          <a:lstStyle>
            <a:lvl1pPr marL="0" indent="0" algn="ctr">
              <a:buNone/>
              <a:defRPr sz="2000">
                <a:solidFill>
                  <a:schemeClr val="tx1">
                    <a:lumMod val="65000"/>
                    <a:lumOff val="35000"/>
                  </a:schemeClr>
                </a:solidFill>
              </a:defRPr>
            </a:lvl1pPr>
            <a:lvl2pPr marL="266700" indent="0">
              <a:buNone/>
              <a:defRPr/>
            </a:lvl2pPr>
            <a:lvl3pPr marL="533400" indent="0">
              <a:buFont typeface="Arial"/>
              <a:buNone/>
              <a:defRPr/>
            </a:lvl3pPr>
            <a:lvl4pPr marL="1371600" indent="0">
              <a:buNone/>
              <a:defRPr/>
            </a:lvl4pPr>
            <a:lvl5pPr marL="1828800" indent="0">
              <a:buNone/>
              <a:defRPr/>
            </a:lvl5pPr>
          </a:lstStyle>
          <a:p>
            <a:pPr lvl="0"/>
            <a:r>
              <a:rPr lang="en-US" smtClean="0"/>
              <a:t>Click to edit Master text styles</a:t>
            </a:r>
          </a:p>
        </p:txBody>
      </p:sp>
      <p:pic>
        <p:nvPicPr>
          <p:cNvPr id="26" name="Picture 25" descr="FET Flagships.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96480" y="1813732"/>
            <a:ext cx="934394" cy="967568"/>
          </a:xfrm>
          <a:prstGeom prst="rect">
            <a:avLst/>
          </a:prstGeom>
        </p:spPr>
      </p:pic>
    </p:spTree>
    <p:extLst>
      <p:ext uri="{BB962C8B-B14F-4D97-AF65-F5344CB8AC3E}">
        <p14:creationId xmlns:p14="http://schemas.microsoft.com/office/powerpoint/2010/main" val="355984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266081" y="152400"/>
            <a:ext cx="9371720" cy="758627"/>
          </a:xfrm>
        </p:spPr>
        <p:txBody>
          <a:bodyPr/>
          <a:lstStyle/>
          <a:p>
            <a:r>
              <a:rPr lang="en-US" smtClean="0"/>
              <a:t>Click to edit Master title style</a:t>
            </a:r>
            <a:endParaRPr lang="en-GB" dirty="0"/>
          </a:p>
        </p:txBody>
      </p:sp>
      <p:sp>
        <p:nvSpPr>
          <p:cNvPr id="3" name="Content Placeholder 2"/>
          <p:cNvSpPr>
            <a:spLocks noGrp="1"/>
          </p:cNvSpPr>
          <p:nvPr>
            <p:ph idx="1"/>
          </p:nvPr>
        </p:nvSpPr>
        <p:spPr/>
        <p:txBody>
          <a:bodyPr/>
          <a:lstStyle>
            <a:lvl3pPr marL="804863" indent="-271463">
              <a:buFont typeface="Lucida Grande"/>
              <a:buChar char="-"/>
              <a:defRPr/>
            </a:lvl3pPr>
          </a:lstStyle>
          <a:p>
            <a:pPr lvl="0"/>
            <a:r>
              <a:rPr lang="en-US" smtClean="0"/>
              <a:t>Click to edit Master text styles</a:t>
            </a:r>
          </a:p>
          <a:p>
            <a:pPr lvl="1"/>
            <a:r>
              <a:rPr lang="en-US" smtClean="0"/>
              <a:t>Second level</a:t>
            </a:r>
          </a:p>
          <a:p>
            <a:pPr lvl="2"/>
            <a:r>
              <a:rPr lang="en-US" smtClean="0"/>
              <a:t>Third level</a:t>
            </a:r>
          </a:p>
        </p:txBody>
      </p:sp>
      <p:cxnSp>
        <p:nvCxnSpPr>
          <p:cNvPr id="9" name="Straight Connector 8"/>
          <p:cNvCxnSpPr/>
          <p:nvPr userDrawn="1"/>
        </p:nvCxnSpPr>
        <p:spPr>
          <a:xfrm>
            <a:off x="0" y="1020483"/>
            <a:ext cx="9906000" cy="0"/>
          </a:xfrm>
          <a:prstGeom prst="line">
            <a:avLst/>
          </a:prstGeom>
          <a:ln w="635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1" name="Slide Number Placeholder 8"/>
          <p:cNvSpPr>
            <a:spLocks noGrp="1"/>
          </p:cNvSpPr>
          <p:nvPr>
            <p:ph type="sldNum" sz="quarter" idx="4"/>
          </p:nvPr>
        </p:nvSpPr>
        <p:spPr>
          <a:xfrm>
            <a:off x="7604085" y="6467714"/>
            <a:ext cx="378938" cy="326371"/>
          </a:xfrm>
          <a:prstGeom prst="rect">
            <a:avLst/>
          </a:prstGeom>
        </p:spPr>
        <p:txBody>
          <a:bodyPr vert="horz" lIns="91440" tIns="45720" rIns="91440" bIns="45720" rtlCol="0" anchor="ctr"/>
          <a:lstStyle>
            <a:lvl1pPr algn="r">
              <a:defRPr sz="1000">
                <a:solidFill>
                  <a:srgbClr val="7F7F7F"/>
                </a:solidFill>
              </a:defRPr>
            </a:lvl1pPr>
          </a:lstStyle>
          <a:p>
            <a:fld id="{5373A736-8DFA-7A45-A29E-2DADACEF8797}" type="slidenum">
              <a:rPr lang="en-GB" smtClean="0"/>
              <a:pPr/>
              <a:t>‹#›</a:t>
            </a:fld>
            <a:endParaRPr lang="en-GB" dirty="0"/>
          </a:p>
        </p:txBody>
      </p:sp>
    </p:spTree>
    <p:extLst>
      <p:ext uri="{BB962C8B-B14F-4D97-AF65-F5344CB8AC3E}">
        <p14:creationId xmlns:p14="http://schemas.microsoft.com/office/powerpoint/2010/main" val="2168309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with numbers">
    <p:spTree>
      <p:nvGrpSpPr>
        <p:cNvPr id="1" name=""/>
        <p:cNvGrpSpPr/>
        <p:nvPr/>
      </p:nvGrpSpPr>
      <p:grpSpPr>
        <a:xfrm>
          <a:off x="0" y="0"/>
          <a:ext cx="0" cy="0"/>
          <a:chOff x="0" y="0"/>
          <a:chExt cx="0" cy="0"/>
        </a:xfrm>
      </p:grpSpPr>
      <p:sp>
        <p:nvSpPr>
          <p:cNvPr id="2" name="Title 1"/>
          <p:cNvSpPr>
            <a:spLocks noGrp="1"/>
          </p:cNvSpPr>
          <p:nvPr>
            <p:ph type="title"/>
          </p:nvPr>
        </p:nvSpPr>
        <p:spPr>
          <a:xfrm>
            <a:off x="266081" y="152400"/>
            <a:ext cx="9371720" cy="758627"/>
          </a:xfrm>
        </p:spPr>
        <p:txBody>
          <a:bodyPr/>
          <a:lstStyle/>
          <a:p>
            <a:r>
              <a:rPr lang="en-US" smtClean="0"/>
              <a:t>Click to edit Master title style</a:t>
            </a:r>
            <a:endParaRPr lang="en-GB" dirty="0"/>
          </a:p>
        </p:txBody>
      </p:sp>
      <p:sp>
        <p:nvSpPr>
          <p:cNvPr id="3" name="Content Placeholder 2"/>
          <p:cNvSpPr>
            <a:spLocks noGrp="1"/>
          </p:cNvSpPr>
          <p:nvPr>
            <p:ph idx="1"/>
          </p:nvPr>
        </p:nvSpPr>
        <p:spPr/>
        <p:txBody>
          <a:bodyPr/>
          <a:lstStyle>
            <a:lvl1pPr marL="449263" indent="-449263">
              <a:buFont typeface="+mj-lt"/>
              <a:buAutoNum type="arabicPeriod"/>
              <a:defRPr/>
            </a:lvl1pPr>
            <a:lvl2pPr marL="627063" indent="-360363">
              <a:buFont typeface="+mj-lt"/>
              <a:buAutoNum type="alphaLcPeriod"/>
              <a:defRPr/>
            </a:lvl2pPr>
            <a:lvl3pPr marL="804863" indent="-271463">
              <a:buFont typeface="+mj-lt"/>
              <a:buAutoNum type="romanLcPeriod"/>
              <a:defRPr/>
            </a:lvl3pPr>
          </a:lstStyle>
          <a:p>
            <a:pPr lvl="0"/>
            <a:r>
              <a:rPr lang="en-US" smtClean="0"/>
              <a:t>Click to edit Master text styles</a:t>
            </a:r>
          </a:p>
          <a:p>
            <a:pPr lvl="1"/>
            <a:r>
              <a:rPr lang="en-US" smtClean="0"/>
              <a:t>Second level</a:t>
            </a:r>
          </a:p>
          <a:p>
            <a:pPr lvl="2"/>
            <a:r>
              <a:rPr lang="en-US" smtClean="0"/>
              <a:t>Third level</a:t>
            </a:r>
          </a:p>
        </p:txBody>
      </p:sp>
      <p:cxnSp>
        <p:nvCxnSpPr>
          <p:cNvPr id="9" name="Straight Connector 8"/>
          <p:cNvCxnSpPr/>
          <p:nvPr userDrawn="1"/>
        </p:nvCxnSpPr>
        <p:spPr>
          <a:xfrm>
            <a:off x="0" y="1020483"/>
            <a:ext cx="9906000" cy="0"/>
          </a:xfrm>
          <a:prstGeom prst="line">
            <a:avLst/>
          </a:prstGeom>
          <a:ln w="635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1" name="Slide Number Placeholder 8"/>
          <p:cNvSpPr>
            <a:spLocks noGrp="1"/>
          </p:cNvSpPr>
          <p:nvPr>
            <p:ph type="sldNum" sz="quarter" idx="4"/>
          </p:nvPr>
        </p:nvSpPr>
        <p:spPr>
          <a:xfrm>
            <a:off x="7604085" y="6467714"/>
            <a:ext cx="378938" cy="326371"/>
          </a:xfrm>
          <a:prstGeom prst="rect">
            <a:avLst/>
          </a:prstGeom>
        </p:spPr>
        <p:txBody>
          <a:bodyPr vert="horz" lIns="91440" tIns="45720" rIns="91440" bIns="45720" rtlCol="0" anchor="ctr"/>
          <a:lstStyle>
            <a:lvl1pPr algn="r">
              <a:defRPr sz="1000">
                <a:solidFill>
                  <a:srgbClr val="7F7F7F"/>
                </a:solidFill>
              </a:defRPr>
            </a:lvl1pPr>
          </a:lstStyle>
          <a:p>
            <a:fld id="{5373A736-8DFA-7A45-A29E-2DADACEF8797}" type="slidenum">
              <a:rPr lang="en-GB" smtClean="0"/>
              <a:pPr/>
              <a:t>‹#›</a:t>
            </a:fld>
            <a:endParaRPr lang="en-GB" dirty="0"/>
          </a:p>
        </p:txBody>
      </p:sp>
    </p:spTree>
    <p:extLst>
      <p:ext uri="{BB962C8B-B14F-4D97-AF65-F5344CB8AC3E}">
        <p14:creationId xmlns:p14="http://schemas.microsoft.com/office/powerpoint/2010/main" val="3111198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bullets &amp; blank">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61408" y="1625601"/>
            <a:ext cx="4610762" cy="45005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261408" y="1117601"/>
            <a:ext cx="4610762" cy="508000"/>
          </a:xfrm>
        </p:spPr>
        <p:txBody>
          <a:bodyPr anchor="b">
            <a:noAutofit/>
          </a:bodyPr>
          <a:lstStyle>
            <a:lvl1pPr marL="0" indent="0">
              <a:buNone/>
              <a:defRPr sz="24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12" name="Straight Connector 11"/>
          <p:cNvCxnSpPr/>
          <p:nvPr userDrawn="1"/>
        </p:nvCxnSpPr>
        <p:spPr>
          <a:xfrm>
            <a:off x="0" y="1020483"/>
            <a:ext cx="9906000" cy="0"/>
          </a:xfrm>
          <a:prstGeom prst="line">
            <a:avLst/>
          </a:prstGeom>
          <a:ln w="635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4" name="Slide Number Placeholder 8"/>
          <p:cNvSpPr>
            <a:spLocks noGrp="1"/>
          </p:cNvSpPr>
          <p:nvPr>
            <p:ph type="sldNum" sz="quarter" idx="12"/>
          </p:nvPr>
        </p:nvSpPr>
        <p:spPr>
          <a:xfrm>
            <a:off x="7604085" y="6467714"/>
            <a:ext cx="378938" cy="326371"/>
          </a:xfrm>
          <a:prstGeom prst="rect">
            <a:avLst/>
          </a:prstGeom>
        </p:spPr>
        <p:txBody>
          <a:bodyPr vert="horz" lIns="91440" tIns="45720" rIns="91440" bIns="45720" rtlCol="0" anchor="ctr"/>
          <a:lstStyle>
            <a:lvl1pPr algn="r">
              <a:defRPr sz="1000">
                <a:solidFill>
                  <a:schemeClr val="bg1">
                    <a:lumMod val="50000"/>
                  </a:schemeClr>
                </a:solidFill>
              </a:defRPr>
            </a:lvl1pPr>
          </a:lstStyle>
          <a:p>
            <a:fld id="{5373A736-8DFA-7A45-A29E-2DADACEF8797}" type="slidenum">
              <a:rPr lang="en-GB" smtClean="0"/>
              <a:pPr/>
              <a:t>‹#›</a:t>
            </a:fld>
            <a:endParaRPr lang="en-GB" dirty="0"/>
          </a:p>
        </p:txBody>
      </p:sp>
    </p:spTree>
    <p:extLst>
      <p:ext uri="{BB962C8B-B14F-4D97-AF65-F5344CB8AC3E}">
        <p14:creationId xmlns:p14="http://schemas.microsoft.com/office/powerpoint/2010/main" val="1156866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15" name="Slide Number Placeholder 8"/>
          <p:cNvSpPr>
            <a:spLocks noGrp="1"/>
          </p:cNvSpPr>
          <p:nvPr>
            <p:ph type="sldNum" sz="quarter" idx="4"/>
          </p:nvPr>
        </p:nvSpPr>
        <p:spPr>
          <a:xfrm>
            <a:off x="7604085" y="6467714"/>
            <a:ext cx="378938" cy="326371"/>
          </a:xfrm>
          <a:prstGeom prst="rect">
            <a:avLst/>
          </a:prstGeom>
        </p:spPr>
        <p:txBody>
          <a:bodyPr vert="horz" lIns="91440" tIns="45720" rIns="91440" bIns="45720" rtlCol="0" anchor="ctr"/>
          <a:lstStyle>
            <a:lvl1pPr algn="r">
              <a:defRPr sz="1000">
                <a:solidFill>
                  <a:schemeClr val="bg1">
                    <a:lumMod val="50000"/>
                  </a:schemeClr>
                </a:solidFill>
              </a:defRPr>
            </a:lvl1pPr>
          </a:lstStyle>
          <a:p>
            <a:fld id="{5373A736-8DFA-7A45-A29E-2DADACEF8797}" type="slidenum">
              <a:rPr lang="en-GB" smtClean="0"/>
              <a:pPr/>
              <a:t>‹#›</a:t>
            </a:fld>
            <a:endParaRPr lang="en-GB" dirty="0"/>
          </a:p>
        </p:txBody>
      </p:sp>
      <p:sp>
        <p:nvSpPr>
          <p:cNvPr id="14" name="Rectangle 13"/>
          <p:cNvSpPr/>
          <p:nvPr userDrawn="1"/>
        </p:nvSpPr>
        <p:spPr>
          <a:xfrm>
            <a:off x="3454628" y="4107949"/>
            <a:ext cx="2969984" cy="830997"/>
          </a:xfrm>
          <a:prstGeom prst="rect">
            <a:avLst/>
          </a:prstGeom>
        </p:spPr>
        <p:txBody>
          <a:bodyPr wrap="none">
            <a:spAutoFit/>
          </a:bodyPr>
          <a:lstStyle/>
          <a:p>
            <a:r>
              <a:rPr lang="fr-CH" sz="4800" dirty="0" smtClean="0">
                <a:solidFill>
                  <a:srgbClr val="595959"/>
                </a:solidFill>
                <a:latin typeface="Trebuchet MS"/>
                <a:cs typeface="Trebuchet MS"/>
              </a:rPr>
              <a:t>Thank You</a:t>
            </a:r>
            <a:endParaRPr lang="en-GB" sz="4800" dirty="0">
              <a:solidFill>
                <a:srgbClr val="595959"/>
              </a:solidFill>
              <a:latin typeface="Trebuchet MS"/>
              <a:cs typeface="Trebuchet MS"/>
            </a:endParaRPr>
          </a:p>
        </p:txBody>
      </p:sp>
      <p:sp>
        <p:nvSpPr>
          <p:cNvPr id="21" name="Rectangle 20"/>
          <p:cNvSpPr/>
          <p:nvPr userDrawn="1"/>
        </p:nvSpPr>
        <p:spPr>
          <a:xfrm>
            <a:off x="0" y="5626101"/>
            <a:ext cx="9906000" cy="632966"/>
          </a:xfrm>
          <a:prstGeom prst="rect">
            <a:avLst/>
          </a:prstGeom>
          <a:solidFill>
            <a:schemeClr val="bg1">
              <a:lumMod val="6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effectLst>
                <a:outerShdw blurRad="50800" dist="38100" dir="2700000" algn="tl" rotWithShape="0">
                  <a:prstClr val="black">
                    <a:alpha val="40000"/>
                  </a:prstClr>
                </a:outerShdw>
              </a:effectLst>
            </a:endParaRPr>
          </a:p>
        </p:txBody>
      </p:sp>
      <p:graphicFrame>
        <p:nvGraphicFramePr>
          <p:cNvPr id="26" name="Table 25"/>
          <p:cNvGraphicFramePr>
            <a:graphicFrameLocks noGrp="1"/>
          </p:cNvGraphicFramePr>
          <p:nvPr userDrawn="1">
            <p:extLst>
              <p:ext uri="{D42A27DB-BD31-4B8C-83A1-F6EECF244321}">
                <p14:modId xmlns:p14="http://schemas.microsoft.com/office/powerpoint/2010/main" val="657385907"/>
              </p:ext>
            </p:extLst>
          </p:nvPr>
        </p:nvGraphicFramePr>
        <p:xfrm>
          <a:off x="160862" y="5765800"/>
          <a:ext cx="9626600" cy="396240"/>
        </p:xfrm>
        <a:graphic>
          <a:graphicData uri="http://schemas.openxmlformats.org/drawingml/2006/table">
            <a:tbl>
              <a:tblPr firstRow="1" bandRow="1">
                <a:tableStyleId>{2D5ABB26-0587-4C30-8999-92F81FD0307C}</a:tableStyleId>
              </a:tblPr>
              <a:tblGrid>
                <a:gridCol w="3674593"/>
                <a:gridCol w="2897529"/>
                <a:gridCol w="3054478"/>
              </a:tblGrid>
              <a:tr h="3600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err="1" smtClean="0">
                          <a:latin typeface="Trebuchet MS"/>
                          <a:cs typeface="Trebuchet MS"/>
                        </a:rPr>
                        <a:t>www.humanbrainproject.eu</a:t>
                      </a:r>
                      <a:endParaRPr lang="en-US" sz="2000" dirty="0" smtClean="0">
                        <a:latin typeface="Trebuchet MS"/>
                        <a:cs typeface="Trebuchet MS"/>
                      </a:endParaRPr>
                    </a:p>
                  </a:txBody>
                  <a:tcPr marL="99060" marR="990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000" dirty="0" smtClean="0">
                          <a:latin typeface="Trebuchet MS"/>
                          <a:cs typeface="Trebuchet MS"/>
                        </a:rPr>
                        <a:t>@</a:t>
                      </a:r>
                      <a:r>
                        <a:rPr lang="en-US" sz="2000" dirty="0" err="1" smtClean="0">
                          <a:latin typeface="Trebuchet MS"/>
                          <a:cs typeface="Trebuchet MS"/>
                        </a:rPr>
                        <a:t>HumanBrainProj</a:t>
                      </a:r>
                      <a:endParaRPr lang="en-GB" sz="2000" dirty="0"/>
                    </a:p>
                  </a:txBody>
                  <a:tcPr marL="99060" marR="990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2000" dirty="0" smtClean="0">
                          <a:latin typeface="Trebuchet MS"/>
                          <a:cs typeface="Trebuchet MS"/>
                        </a:rPr>
                        <a:t>Human Brain Project</a:t>
                      </a:r>
                    </a:p>
                  </a:txBody>
                  <a:tcPr marL="99060" marR="990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27" name="Picture 26"/>
          <p:cNvPicPr>
            <a:picLocks noChangeAspect="1"/>
          </p:cNvPicPr>
          <p:nvPr userDrawn="1"/>
        </p:nvPicPr>
        <p:blipFill>
          <a:blip r:embed="rId2"/>
          <a:stretch>
            <a:fillRect/>
          </a:stretch>
        </p:blipFill>
        <p:spPr>
          <a:xfrm>
            <a:off x="3940358" y="5676901"/>
            <a:ext cx="580601" cy="535939"/>
          </a:xfrm>
          <a:prstGeom prst="rect">
            <a:avLst/>
          </a:prstGeom>
        </p:spPr>
      </p:pic>
      <p:pic>
        <p:nvPicPr>
          <p:cNvPr id="28" name="Picture 27"/>
          <p:cNvPicPr>
            <a:picLocks noChangeAspect="1"/>
          </p:cNvPicPr>
          <p:nvPr userDrawn="1"/>
        </p:nvPicPr>
        <p:blipFill>
          <a:blip r:embed="rId3"/>
          <a:stretch>
            <a:fillRect/>
          </a:stretch>
        </p:blipFill>
        <p:spPr>
          <a:xfrm>
            <a:off x="6751028" y="5578436"/>
            <a:ext cx="737733" cy="737733"/>
          </a:xfrm>
          <a:prstGeom prst="rect">
            <a:avLst/>
          </a:prstGeom>
        </p:spPr>
      </p:pic>
      <p:sp>
        <p:nvSpPr>
          <p:cNvPr id="29" name="Rectangle 28"/>
          <p:cNvSpPr/>
          <p:nvPr userDrawn="1"/>
        </p:nvSpPr>
        <p:spPr>
          <a:xfrm>
            <a:off x="257822" y="1041400"/>
            <a:ext cx="9382049" cy="2413000"/>
          </a:xfrm>
          <a:prstGeom prst="rect">
            <a:avLst/>
          </a:prstGeom>
          <a:gradFill flip="none" rotWithShape="1">
            <a:gsLst>
              <a:gs pos="100000">
                <a:schemeClr val="accent1">
                  <a:lumMod val="20000"/>
                  <a:lumOff val="80000"/>
                </a:schemeClr>
              </a:gs>
              <a:gs pos="30000">
                <a:schemeClr val="bg1"/>
              </a:gs>
              <a:gs pos="0">
                <a:schemeClr val="accent1">
                  <a:lumMod val="20000"/>
                  <a:lumOff val="80000"/>
                </a:schemeClr>
              </a:gs>
              <a:gs pos="70000">
                <a:schemeClr val="bg1"/>
              </a:gs>
            </a:gsLst>
            <a:lin ang="0" scaled="1"/>
            <a:tileRect/>
          </a:gradFill>
          <a:ln w="3175" cmpd="sng">
            <a:solidFill>
              <a:schemeClr val="accent1">
                <a:lumMod val="75000"/>
              </a:schemeClr>
            </a:solidFill>
          </a:ln>
          <a:effectLst>
            <a:outerShdw blurRad="40000" dist="23000" dir="234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0" name="Group 29"/>
          <p:cNvGrpSpPr/>
          <p:nvPr userDrawn="1"/>
        </p:nvGrpSpPr>
        <p:grpSpPr>
          <a:xfrm>
            <a:off x="6456443" y="2218232"/>
            <a:ext cx="2427197" cy="631563"/>
            <a:chOff x="6553810" y="1659432"/>
            <a:chExt cx="2427197" cy="631563"/>
          </a:xfrm>
        </p:grpSpPr>
        <p:pic>
          <p:nvPicPr>
            <p:cNvPr id="31" name="Picture 30"/>
            <p:cNvPicPr>
              <a:picLocks noChangeAspect="1"/>
            </p:cNvPicPr>
            <p:nvPr userDrawn="1"/>
          </p:nvPicPr>
          <p:blipFill>
            <a:blip r:embed="rId4"/>
            <a:stretch>
              <a:fillRect/>
            </a:stretch>
          </p:blipFill>
          <p:spPr>
            <a:xfrm>
              <a:off x="8132856" y="1659432"/>
              <a:ext cx="848151" cy="565434"/>
            </a:xfrm>
            <a:prstGeom prst="rect">
              <a:avLst/>
            </a:prstGeom>
          </p:spPr>
        </p:pic>
        <p:sp>
          <p:nvSpPr>
            <p:cNvPr id="32" name="Rectangle 31"/>
            <p:cNvSpPr/>
            <p:nvPr userDrawn="1"/>
          </p:nvSpPr>
          <p:spPr>
            <a:xfrm>
              <a:off x="6553810" y="1890885"/>
              <a:ext cx="1570579" cy="400110"/>
            </a:xfrm>
            <a:prstGeom prst="rect">
              <a:avLst/>
            </a:prstGeom>
          </p:spPr>
          <p:txBody>
            <a:bodyPr wrap="square">
              <a:spAutoFit/>
            </a:bodyPr>
            <a:lstStyle/>
            <a:p>
              <a:pPr algn="r"/>
              <a:r>
                <a:rPr lang="en-GB" sz="1000" dirty="0" smtClean="0">
                  <a:latin typeface="Trebuchet MS"/>
                  <a:cs typeface="Trebuchet MS"/>
                </a:rPr>
                <a:t>Co-funded by </a:t>
              </a:r>
              <a:br>
                <a:rPr lang="en-GB" sz="1000" dirty="0" smtClean="0">
                  <a:latin typeface="Trebuchet MS"/>
                  <a:cs typeface="Trebuchet MS"/>
                </a:rPr>
              </a:br>
              <a:r>
                <a:rPr lang="en-GB" sz="1000" dirty="0" smtClean="0">
                  <a:latin typeface="Trebuchet MS"/>
                  <a:cs typeface="Trebuchet MS"/>
                </a:rPr>
                <a:t>the European Union</a:t>
              </a:r>
              <a:endParaRPr lang="en-GB" sz="1000" dirty="0">
                <a:latin typeface="Trebuchet MS"/>
                <a:cs typeface="Trebuchet MS"/>
              </a:endParaRPr>
            </a:p>
          </p:txBody>
        </p:sp>
      </p:grpSp>
      <p:pic>
        <p:nvPicPr>
          <p:cNvPr id="33" name="Picture 3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335868" y="1179673"/>
            <a:ext cx="3239113" cy="2156193"/>
          </a:xfrm>
          <a:prstGeom prst="rect">
            <a:avLst/>
          </a:prstGeom>
        </p:spPr>
      </p:pic>
      <p:pic>
        <p:nvPicPr>
          <p:cNvPr id="34" name="Picture 33" descr="FET Flagships.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96480" y="1813732"/>
            <a:ext cx="934394" cy="967568"/>
          </a:xfrm>
          <a:prstGeom prst="rect">
            <a:avLst/>
          </a:prstGeom>
        </p:spPr>
      </p:pic>
    </p:spTree>
    <p:extLst>
      <p:ext uri="{BB962C8B-B14F-4D97-AF65-F5344CB8AC3E}">
        <p14:creationId xmlns:p14="http://schemas.microsoft.com/office/powerpoint/2010/main" val="3793682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P No &amp; footer">
    <p:spTree>
      <p:nvGrpSpPr>
        <p:cNvPr id="1" name=""/>
        <p:cNvGrpSpPr/>
        <p:nvPr/>
      </p:nvGrpSpPr>
      <p:grpSpPr>
        <a:xfrm>
          <a:off x="0" y="0"/>
          <a:ext cx="0" cy="0"/>
          <a:chOff x="0" y="0"/>
          <a:chExt cx="0" cy="0"/>
        </a:xfrm>
      </p:grpSpPr>
      <p:sp>
        <p:nvSpPr>
          <p:cNvPr id="10" name="Slide Number Placeholder 8"/>
          <p:cNvSpPr>
            <a:spLocks noGrp="1"/>
          </p:cNvSpPr>
          <p:nvPr>
            <p:ph type="sldNum" sz="quarter" idx="4"/>
          </p:nvPr>
        </p:nvSpPr>
        <p:spPr>
          <a:xfrm>
            <a:off x="7604085" y="6467714"/>
            <a:ext cx="378938" cy="326371"/>
          </a:xfrm>
          <a:prstGeom prst="rect">
            <a:avLst/>
          </a:prstGeom>
        </p:spPr>
        <p:txBody>
          <a:bodyPr vert="horz" lIns="91440" tIns="45720" rIns="91440" bIns="45720" rtlCol="0" anchor="ctr"/>
          <a:lstStyle>
            <a:lvl1pPr algn="r">
              <a:defRPr sz="1000">
                <a:solidFill>
                  <a:schemeClr val="bg1">
                    <a:lumMod val="50000"/>
                  </a:schemeClr>
                </a:solidFill>
              </a:defRPr>
            </a:lvl1pPr>
          </a:lstStyle>
          <a:p>
            <a:fld id="{5373A736-8DFA-7A45-A29E-2DADACEF8797}" type="slidenum">
              <a:rPr lang="en-GB" smtClean="0"/>
              <a:pPr/>
              <a:t>‹#›</a:t>
            </a:fld>
            <a:endParaRPr lang="en-GB" dirty="0"/>
          </a:p>
        </p:txBody>
      </p:sp>
      <p:sp>
        <p:nvSpPr>
          <p:cNvPr id="5" name="Title 1"/>
          <p:cNvSpPr>
            <a:spLocks noGrp="1"/>
          </p:cNvSpPr>
          <p:nvPr>
            <p:ph type="title"/>
          </p:nvPr>
        </p:nvSpPr>
        <p:spPr>
          <a:xfrm>
            <a:off x="1136895" y="2194546"/>
            <a:ext cx="7632211" cy="1391662"/>
          </a:xfrm>
        </p:spPr>
        <p:txBody>
          <a:bodyPr/>
          <a:lstStyle>
            <a:lvl1pPr>
              <a:defRPr/>
            </a:lvl1pPr>
          </a:lstStyle>
          <a:p>
            <a:r>
              <a:rPr lang="en-US" smtClean="0"/>
              <a:t>Click to edit Master title style</a:t>
            </a:r>
            <a:endParaRPr lang="en-GB"/>
          </a:p>
        </p:txBody>
      </p:sp>
    </p:spTree>
    <p:extLst>
      <p:ext uri="{BB962C8B-B14F-4D97-AF65-F5344CB8AC3E}">
        <p14:creationId xmlns:p14="http://schemas.microsoft.com/office/powerpoint/2010/main" val="356495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SP No &amp; footer">
    <p:spTree>
      <p:nvGrpSpPr>
        <p:cNvPr id="1" name=""/>
        <p:cNvGrpSpPr/>
        <p:nvPr/>
      </p:nvGrpSpPr>
      <p:grpSpPr>
        <a:xfrm>
          <a:off x="0" y="0"/>
          <a:ext cx="0" cy="0"/>
          <a:chOff x="0" y="0"/>
          <a:chExt cx="0" cy="0"/>
        </a:xfrm>
      </p:grpSpPr>
      <p:sp>
        <p:nvSpPr>
          <p:cNvPr id="10" name="Slide Number Placeholder 8"/>
          <p:cNvSpPr>
            <a:spLocks noGrp="1"/>
          </p:cNvSpPr>
          <p:nvPr>
            <p:ph type="sldNum" sz="quarter" idx="4"/>
          </p:nvPr>
        </p:nvSpPr>
        <p:spPr>
          <a:xfrm>
            <a:off x="7604085" y="6467714"/>
            <a:ext cx="378938" cy="326371"/>
          </a:xfrm>
          <a:prstGeom prst="rect">
            <a:avLst/>
          </a:prstGeom>
        </p:spPr>
        <p:txBody>
          <a:bodyPr vert="horz" lIns="91440" tIns="45720" rIns="91440" bIns="45720" rtlCol="0" anchor="ctr"/>
          <a:lstStyle>
            <a:lvl1pPr algn="r">
              <a:defRPr sz="1000">
                <a:solidFill>
                  <a:schemeClr val="bg1">
                    <a:lumMod val="50000"/>
                  </a:schemeClr>
                </a:solidFill>
              </a:defRPr>
            </a:lvl1pPr>
          </a:lstStyle>
          <a:p>
            <a:fld id="{5373A736-8DFA-7A45-A29E-2DADACEF8797}" type="slidenum">
              <a:rPr lang="en-GB" smtClean="0"/>
              <a:pPr/>
              <a:t>‹#›</a:t>
            </a:fld>
            <a:endParaRPr lang="en-GB" dirty="0"/>
          </a:p>
        </p:txBody>
      </p:sp>
    </p:spTree>
    <p:extLst>
      <p:ext uri="{BB962C8B-B14F-4D97-AF65-F5344CB8AC3E}">
        <p14:creationId xmlns:p14="http://schemas.microsoft.com/office/powerpoint/2010/main" val="1652639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373A736-8DFA-7A45-A29E-2DADACEF8797}" type="slidenum">
              <a:rPr lang="en-GB" smtClean="0"/>
              <a:pPr/>
              <a:t>‹#›</a:t>
            </a:fld>
            <a:endParaRPr lang="en-GB" dirty="0"/>
          </a:p>
        </p:txBody>
      </p:sp>
      <p:sp>
        <p:nvSpPr>
          <p:cNvPr id="4" name="Rectangle 3"/>
          <p:cNvSpPr/>
          <p:nvPr userDrawn="1"/>
        </p:nvSpPr>
        <p:spPr>
          <a:xfrm>
            <a:off x="0" y="0"/>
            <a:ext cx="9906000" cy="6388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5057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0"/>
            <a:ext cx="9906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0462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7651" y="152400"/>
            <a:ext cx="9373309" cy="758627"/>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266080" y="1122847"/>
            <a:ext cx="9371720" cy="5167886"/>
          </a:xfrm>
          <a:prstGeom prst="rect">
            <a:avLst/>
          </a:prstGeom>
        </p:spPr>
        <p:txBody>
          <a:bodyPr vert="horz" lIns="91440" tIns="45720" rIns="91440" bIns="45720" rtlCol="0">
            <a:normAutofit/>
          </a:bodyPr>
          <a:lstStyle/>
          <a:p>
            <a:pPr lvl="0"/>
            <a:r>
              <a:rPr lang="fr-CH" dirty="0" smtClean="0"/>
              <a:t>Click to edit Master text styles</a:t>
            </a:r>
          </a:p>
          <a:p>
            <a:pPr lvl="1"/>
            <a:r>
              <a:rPr lang="fr-CH" dirty="0" smtClean="0"/>
              <a:t>Second level</a:t>
            </a:r>
          </a:p>
          <a:p>
            <a:pPr marL="812800" marR="0" lvl="2" indent="-279400" algn="l" defTabSz="457200" rtl="0" eaLnBrk="1" fontAlgn="auto" latinLnBrk="0" hangingPunct="1">
              <a:lnSpc>
                <a:spcPct val="100000"/>
              </a:lnSpc>
              <a:spcBef>
                <a:spcPts val="600"/>
              </a:spcBef>
              <a:spcAft>
                <a:spcPts val="600"/>
              </a:spcAft>
              <a:buClrTx/>
              <a:buSzPct val="110000"/>
              <a:buFont typeface="Lucida Grande"/>
              <a:buChar char="-"/>
              <a:tabLst/>
              <a:defRPr/>
            </a:pPr>
            <a:r>
              <a:rPr lang="fr-CH" dirty="0" smtClean="0"/>
              <a:t>Third level</a:t>
            </a:r>
            <a:endParaRPr lang="en-GB" dirty="0" smtClean="0"/>
          </a:p>
        </p:txBody>
      </p:sp>
      <p:cxnSp>
        <p:nvCxnSpPr>
          <p:cNvPr id="12" name="Straight Connector 11"/>
          <p:cNvCxnSpPr/>
          <p:nvPr/>
        </p:nvCxnSpPr>
        <p:spPr>
          <a:xfrm>
            <a:off x="0" y="6414144"/>
            <a:ext cx="9906000" cy="0"/>
          </a:xfrm>
          <a:prstGeom prst="line">
            <a:avLst/>
          </a:prstGeom>
          <a:ln w="635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8204199" y="6567266"/>
            <a:ext cx="984305" cy="276999"/>
          </a:xfrm>
          <a:prstGeom prst="rect">
            <a:avLst/>
          </a:prstGeom>
        </p:spPr>
        <p:txBody>
          <a:bodyPr wrap="square">
            <a:spAutoFit/>
          </a:bodyPr>
          <a:lstStyle/>
          <a:p>
            <a:pPr algn="r"/>
            <a:r>
              <a:rPr lang="en-GB" sz="600" dirty="0" smtClean="0">
                <a:latin typeface="Trebuchet MS"/>
                <a:cs typeface="Trebuchet MS"/>
              </a:rPr>
              <a:t>Co-funded by </a:t>
            </a:r>
            <a:br>
              <a:rPr lang="en-GB" sz="600" dirty="0" smtClean="0">
                <a:latin typeface="Trebuchet MS"/>
                <a:cs typeface="Trebuchet MS"/>
              </a:rPr>
            </a:br>
            <a:r>
              <a:rPr lang="en-GB" sz="600" dirty="0" smtClean="0">
                <a:latin typeface="Trebuchet MS"/>
                <a:cs typeface="Trebuchet MS"/>
              </a:rPr>
              <a:t>the European Union</a:t>
            </a:r>
            <a:endParaRPr lang="en-GB" sz="600" dirty="0">
              <a:latin typeface="Trebuchet MS"/>
              <a:cs typeface="Trebuchet MS"/>
            </a:endParaRPr>
          </a:p>
        </p:txBody>
      </p:sp>
      <p:sp>
        <p:nvSpPr>
          <p:cNvPr id="9" name="Slide Number Placeholder 8"/>
          <p:cNvSpPr>
            <a:spLocks noGrp="1"/>
          </p:cNvSpPr>
          <p:nvPr>
            <p:ph type="sldNum" sz="quarter" idx="4"/>
          </p:nvPr>
        </p:nvSpPr>
        <p:spPr>
          <a:xfrm>
            <a:off x="7269202" y="6467714"/>
            <a:ext cx="713821" cy="326371"/>
          </a:xfrm>
          <a:prstGeom prst="rect">
            <a:avLst/>
          </a:prstGeom>
        </p:spPr>
        <p:txBody>
          <a:bodyPr vert="horz" lIns="91440" tIns="45720" rIns="91440" bIns="45720" rtlCol="0" anchor="ctr"/>
          <a:lstStyle>
            <a:lvl1pPr algn="r">
              <a:defRPr sz="1000">
                <a:solidFill>
                  <a:schemeClr val="bg1">
                    <a:lumMod val="50000"/>
                  </a:schemeClr>
                </a:solidFill>
              </a:defRPr>
            </a:lvl1pPr>
          </a:lstStyle>
          <a:p>
            <a:fld id="{5373A736-8DFA-7A45-A29E-2DADACEF8797}" type="slidenum">
              <a:rPr lang="en-GB" smtClean="0"/>
              <a:pPr/>
              <a:t>‹#›</a:t>
            </a:fld>
            <a:endParaRPr lang="en-GB" dirty="0"/>
          </a:p>
        </p:txBody>
      </p:sp>
      <p:sp>
        <p:nvSpPr>
          <p:cNvPr id="10" name="TextBox 9"/>
          <p:cNvSpPr txBox="1"/>
          <p:nvPr/>
        </p:nvSpPr>
        <p:spPr>
          <a:xfrm>
            <a:off x="7333168" y="6510049"/>
            <a:ext cx="609599" cy="246221"/>
          </a:xfrm>
          <a:prstGeom prst="rect">
            <a:avLst/>
          </a:prstGeom>
          <a:noFill/>
        </p:spPr>
        <p:txBody>
          <a:bodyPr wrap="square" rtlCol="0">
            <a:spAutoFit/>
          </a:bodyPr>
          <a:lstStyle/>
          <a:p>
            <a:r>
              <a:rPr lang="en-GB" sz="1000" dirty="0" smtClean="0">
                <a:solidFill>
                  <a:schemeClr val="bg1">
                    <a:lumMod val="50000"/>
                  </a:schemeClr>
                </a:solidFill>
              </a:rPr>
              <a:t>Slide</a:t>
            </a:r>
            <a:endParaRPr lang="en-GB" sz="1000" dirty="0">
              <a:solidFill>
                <a:schemeClr val="bg1">
                  <a:lumMod val="50000"/>
                </a:schemeClr>
              </a:solidFill>
            </a:endParaRPr>
          </a:p>
        </p:txBody>
      </p:sp>
      <p:sp>
        <p:nvSpPr>
          <p:cNvPr id="4" name="Rectangle 3"/>
          <p:cNvSpPr/>
          <p:nvPr/>
        </p:nvSpPr>
        <p:spPr>
          <a:xfrm>
            <a:off x="3411537" y="6510049"/>
            <a:ext cx="3095719" cy="246221"/>
          </a:xfrm>
          <a:prstGeom prst="rect">
            <a:avLst/>
          </a:prstGeom>
        </p:spPr>
        <p:txBody>
          <a:bodyPr wrap="none">
            <a:spAutoFit/>
          </a:bodyPr>
          <a:lstStyle/>
          <a:p>
            <a:pPr algn="ctr"/>
            <a:r>
              <a:rPr lang="en-GB" sz="1000" dirty="0" smtClean="0">
                <a:solidFill>
                  <a:schemeClr val="bg1">
                    <a:lumMod val="50000"/>
                  </a:schemeClr>
                </a:solidFill>
              </a:rPr>
              <a:t>High</a:t>
            </a:r>
            <a:r>
              <a:rPr lang="en-GB" sz="1000" baseline="0" dirty="0" smtClean="0">
                <a:solidFill>
                  <a:schemeClr val="bg1">
                    <a:lumMod val="50000"/>
                  </a:schemeClr>
                </a:solidFill>
              </a:rPr>
              <a:t> Performance Analytics &amp; Computing Platform</a:t>
            </a:r>
            <a:endParaRPr lang="en-GB" sz="1000" dirty="0">
              <a:solidFill>
                <a:schemeClr val="bg1">
                  <a:lumMod val="50000"/>
                </a:schemeClr>
              </a:solidFill>
            </a:endParaRPr>
          </a:p>
        </p:txBody>
      </p:sp>
      <p:pic>
        <p:nvPicPr>
          <p:cNvPr id="6" name="Picture 5"/>
          <p:cNvPicPr>
            <a:picLocks noChangeAspect="1"/>
          </p:cNvPicPr>
          <p:nvPr/>
        </p:nvPicPr>
        <p:blipFill>
          <a:blip r:embed="rId11"/>
          <a:stretch>
            <a:fillRect/>
          </a:stretch>
        </p:blipFill>
        <p:spPr>
          <a:xfrm>
            <a:off x="247651" y="6472189"/>
            <a:ext cx="1689099" cy="324827"/>
          </a:xfrm>
          <a:prstGeom prst="rect">
            <a:avLst/>
          </a:prstGeom>
        </p:spPr>
      </p:pic>
      <p:pic>
        <p:nvPicPr>
          <p:cNvPr id="8" name="Picture 7"/>
          <p:cNvPicPr>
            <a:picLocks noChangeAspect="1"/>
          </p:cNvPicPr>
          <p:nvPr/>
        </p:nvPicPr>
        <p:blipFill>
          <a:blip r:embed="rId12"/>
          <a:stretch>
            <a:fillRect/>
          </a:stretch>
        </p:blipFill>
        <p:spPr>
          <a:xfrm>
            <a:off x="9172522" y="6480477"/>
            <a:ext cx="452846" cy="301897"/>
          </a:xfrm>
          <a:prstGeom prst="rect">
            <a:avLst/>
          </a:prstGeom>
        </p:spPr>
      </p:pic>
      <p:pic>
        <p:nvPicPr>
          <p:cNvPr id="15" name="Picture 14"/>
          <p:cNvPicPr>
            <a:picLocks noChangeAspect="1"/>
          </p:cNvPicPr>
          <p:nvPr/>
        </p:nvPicPr>
        <p:blipFill>
          <a:blip r:embed="rId13"/>
          <a:stretch>
            <a:fillRect/>
          </a:stretch>
        </p:blipFill>
        <p:spPr>
          <a:xfrm>
            <a:off x="8099426" y="6474064"/>
            <a:ext cx="311150" cy="311150"/>
          </a:xfrm>
          <a:prstGeom prst="rect">
            <a:avLst/>
          </a:prstGeom>
        </p:spPr>
      </p:pic>
    </p:spTree>
    <p:extLst>
      <p:ext uri="{BB962C8B-B14F-4D97-AF65-F5344CB8AC3E}">
        <p14:creationId xmlns:p14="http://schemas.microsoft.com/office/powerpoint/2010/main" val="3097404174"/>
      </p:ext>
    </p:extLst>
  </p:cSld>
  <p:clrMap bg1="lt1" tx1="dk1" bg2="lt2" tx2="dk2" accent1="accent1" accent2="accent2" accent3="accent3" accent4="accent4" accent5="accent5" accent6="accent6" hlink="hlink" folHlink="folHlink"/>
  <p:sldLayoutIdLst>
    <p:sldLayoutId id="2147483658" r:id="rId1"/>
    <p:sldLayoutId id="2147483650" r:id="rId2"/>
    <p:sldLayoutId id="2147483659" r:id="rId3"/>
    <p:sldLayoutId id="2147483653" r:id="rId4"/>
    <p:sldLayoutId id="2147483654" r:id="rId5"/>
    <p:sldLayoutId id="2147483655" r:id="rId6"/>
    <p:sldLayoutId id="2147483660" r:id="rId7"/>
    <p:sldLayoutId id="2147483657" r:id="rId8"/>
    <p:sldLayoutId id="2147483656" r:id="rId9"/>
  </p:sldLayoutIdLst>
  <p:hf hdr="0" dt="0"/>
  <p:txStyles>
    <p:titleStyle>
      <a:lvl1pPr algn="ctr" defTabSz="457200" rtl="0" eaLnBrk="1" latinLnBrk="0" hangingPunct="1">
        <a:spcBef>
          <a:spcPct val="0"/>
        </a:spcBef>
        <a:buNone/>
        <a:defRPr sz="4400" kern="1200">
          <a:solidFill>
            <a:schemeClr val="tx1">
              <a:lumMod val="65000"/>
              <a:lumOff val="35000"/>
            </a:schemeClr>
          </a:solidFill>
          <a:latin typeface="Trebuchet MS"/>
          <a:ea typeface="+mj-ea"/>
          <a:cs typeface="Trebuchet MS"/>
        </a:defRPr>
      </a:lvl1pPr>
    </p:titleStyle>
    <p:bodyStyle>
      <a:lvl1pPr marL="266700" indent="-266700" algn="l" defTabSz="457200" rtl="0" eaLnBrk="1" latinLnBrk="0" hangingPunct="1">
        <a:lnSpc>
          <a:spcPct val="100000"/>
        </a:lnSpc>
        <a:spcBef>
          <a:spcPts val="600"/>
        </a:spcBef>
        <a:spcAft>
          <a:spcPts val="600"/>
        </a:spcAft>
        <a:buSzPct val="100000"/>
        <a:buFont typeface="Wingdings" charset="2"/>
        <a:buChar char="§"/>
        <a:defRPr sz="2800" kern="1200">
          <a:solidFill>
            <a:schemeClr val="tx1"/>
          </a:solidFill>
          <a:latin typeface="Trebuchet MS"/>
          <a:ea typeface="+mn-ea"/>
          <a:cs typeface="Trebuchet MS"/>
        </a:defRPr>
      </a:lvl1pPr>
      <a:lvl2pPr marL="533400" indent="-266700" algn="l" defTabSz="457200" rtl="0" eaLnBrk="1" latinLnBrk="0" hangingPunct="1">
        <a:lnSpc>
          <a:spcPct val="100000"/>
        </a:lnSpc>
        <a:spcBef>
          <a:spcPts val="600"/>
        </a:spcBef>
        <a:spcAft>
          <a:spcPts val="600"/>
        </a:spcAft>
        <a:buSzPct val="100000"/>
        <a:buFont typeface="Arial"/>
        <a:buChar char="•"/>
        <a:defRPr sz="2400" kern="1200">
          <a:solidFill>
            <a:schemeClr val="tx1">
              <a:lumMod val="65000"/>
              <a:lumOff val="35000"/>
            </a:schemeClr>
          </a:solidFill>
          <a:latin typeface="Trebuchet MS"/>
          <a:ea typeface="+mn-ea"/>
          <a:cs typeface="Trebuchet MS"/>
        </a:defRPr>
      </a:lvl2pPr>
      <a:lvl3pPr marL="533400" marR="0" indent="0" algn="l" defTabSz="457200" rtl="0" eaLnBrk="1" fontAlgn="auto" latinLnBrk="0" hangingPunct="1">
        <a:lnSpc>
          <a:spcPct val="100000"/>
        </a:lnSpc>
        <a:spcBef>
          <a:spcPts val="600"/>
        </a:spcBef>
        <a:spcAft>
          <a:spcPts val="600"/>
        </a:spcAft>
        <a:buClrTx/>
        <a:buSzPct val="100000"/>
        <a:buFont typeface="Lucida Grande"/>
        <a:buNone/>
        <a:tabLst/>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0.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0.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0.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png"/><Relationship Id="rId4" Type="http://schemas.openxmlformats.org/officeDocument/2006/relationships/image" Target="../media/image19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373A736-8DFA-7A45-A29E-2DADACEF8797}" type="slidenum">
              <a:rPr lang="en-GB" smtClean="0"/>
              <a:pPr/>
              <a:t>1</a:t>
            </a:fld>
            <a:endParaRPr lang="en-GB" dirty="0"/>
          </a:p>
        </p:txBody>
      </p:sp>
      <p:sp>
        <p:nvSpPr>
          <p:cNvPr id="3" name="Title 2"/>
          <p:cNvSpPr>
            <a:spLocks noGrp="1"/>
          </p:cNvSpPr>
          <p:nvPr>
            <p:ph type="ctrTitle"/>
          </p:nvPr>
        </p:nvSpPr>
        <p:spPr/>
        <p:txBody>
          <a:bodyPr>
            <a:normAutofit fontScale="90000"/>
          </a:bodyPr>
          <a:lstStyle/>
          <a:p>
            <a:r>
              <a:rPr lang="en-US" dirty="0" smtClean="0"/>
              <a:t>Hardware Software Science Co-design in the Human Brain Project</a:t>
            </a:r>
            <a:endParaRPr lang="en-US" dirty="0"/>
          </a:p>
        </p:txBody>
      </p:sp>
      <p:sp>
        <p:nvSpPr>
          <p:cNvPr id="4" name="Subtitle 3"/>
          <p:cNvSpPr>
            <a:spLocks noGrp="1"/>
          </p:cNvSpPr>
          <p:nvPr>
            <p:ph type="subTitle" idx="1"/>
          </p:nvPr>
        </p:nvSpPr>
        <p:spPr/>
        <p:txBody>
          <a:bodyPr/>
          <a:lstStyle/>
          <a:p>
            <a:r>
              <a:rPr lang="en-US" dirty="0" smtClean="0"/>
              <a:t>Wouter Klijn</a:t>
            </a:r>
            <a:endParaRPr lang="en-US" dirty="0"/>
          </a:p>
        </p:txBody>
      </p:sp>
      <p:sp>
        <p:nvSpPr>
          <p:cNvPr id="5" name="Content Placeholder 4"/>
          <p:cNvSpPr>
            <a:spLocks noGrp="1"/>
          </p:cNvSpPr>
          <p:nvPr>
            <p:ph sz="quarter" idx="10"/>
          </p:nvPr>
        </p:nvSpPr>
        <p:spPr/>
        <p:txBody>
          <a:bodyPr/>
          <a:lstStyle/>
          <a:p>
            <a:r>
              <a:rPr lang="en-US" dirty="0" smtClean="0"/>
              <a:t>02-12-2016</a:t>
            </a:r>
            <a:endParaRPr lang="en-US" dirty="0"/>
          </a:p>
        </p:txBody>
      </p:sp>
      <p:sp>
        <p:nvSpPr>
          <p:cNvPr id="6" name="Content Placeholder 5"/>
          <p:cNvSpPr>
            <a:spLocks noGrp="1"/>
          </p:cNvSpPr>
          <p:nvPr>
            <p:ph sz="quarter" idx="11"/>
          </p:nvPr>
        </p:nvSpPr>
        <p:spPr/>
        <p:txBody>
          <a:bodyPr/>
          <a:lstStyle/>
          <a:p>
            <a:r>
              <a:rPr lang="en-US" dirty="0" smtClean="0"/>
              <a:t>Sastra University, India</a:t>
            </a:r>
            <a:endParaRPr lang="en-US" dirty="0"/>
          </a:p>
        </p:txBody>
      </p:sp>
    </p:spTree>
    <p:extLst>
      <p:ext uri="{BB962C8B-B14F-4D97-AF65-F5344CB8AC3E}">
        <p14:creationId xmlns:p14="http://schemas.microsoft.com/office/powerpoint/2010/main" val="4204963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endParaRPr lang="en-US" dirty="0"/>
          </a:p>
        </p:txBody>
      </p:sp>
      <p:sp>
        <p:nvSpPr>
          <p:cNvPr id="3" name="Content Placeholder 2"/>
          <p:cNvSpPr>
            <a:spLocks noGrp="1"/>
          </p:cNvSpPr>
          <p:nvPr>
            <p:ph idx="1"/>
          </p:nvPr>
        </p:nvSpPr>
        <p:spPr>
          <a:xfrm>
            <a:off x="266080" y="1122847"/>
            <a:ext cx="3223480" cy="5167886"/>
          </a:xfrm>
        </p:spPr>
        <p:txBody>
          <a:bodyPr>
            <a:normAutofit fontScale="92500" lnSpcReduction="10000"/>
          </a:bodyPr>
          <a:lstStyle/>
          <a:p>
            <a:r>
              <a:rPr lang="en-US" dirty="0" smtClean="0"/>
              <a:t>CSCS</a:t>
            </a:r>
          </a:p>
          <a:p>
            <a:pPr lvl="1"/>
            <a:r>
              <a:rPr lang="en-US" dirty="0"/>
              <a:t>Ben Cumming</a:t>
            </a:r>
          </a:p>
          <a:p>
            <a:pPr lvl="1"/>
            <a:r>
              <a:rPr lang="en-US" dirty="0" smtClean="0"/>
              <a:t>Stuart Yates</a:t>
            </a:r>
          </a:p>
          <a:p>
            <a:pPr lvl="1"/>
            <a:r>
              <a:rPr lang="en-US" dirty="0" err="1"/>
              <a:t>Vasileios</a:t>
            </a:r>
            <a:r>
              <a:rPr lang="en-US" dirty="0"/>
              <a:t> </a:t>
            </a:r>
            <a:r>
              <a:rPr lang="en-US" dirty="0" err="1"/>
              <a:t>Karakasis</a:t>
            </a:r>
            <a:endParaRPr lang="en-US" dirty="0" smtClean="0"/>
          </a:p>
          <a:p>
            <a:r>
              <a:rPr lang="en-US" dirty="0" err="1" smtClean="0"/>
              <a:t>Julich</a:t>
            </a:r>
            <a:endParaRPr lang="en-US" dirty="0" smtClean="0"/>
          </a:p>
          <a:p>
            <a:pPr lvl="1"/>
            <a:r>
              <a:rPr lang="en-US" dirty="0"/>
              <a:t>Alexander </a:t>
            </a:r>
            <a:r>
              <a:rPr lang="en-US" dirty="0" err="1"/>
              <a:t>Peyser</a:t>
            </a:r>
            <a:endParaRPr lang="en-US" dirty="0" smtClean="0"/>
          </a:p>
          <a:p>
            <a:pPr lvl="1"/>
            <a:r>
              <a:rPr lang="en-US" dirty="0" smtClean="0"/>
              <a:t>Wouter Klijn</a:t>
            </a:r>
          </a:p>
          <a:p>
            <a:pPr lvl="1"/>
            <a:r>
              <a:rPr lang="en-US" dirty="0" err="1" smtClean="0"/>
              <a:t>Yachau</a:t>
            </a:r>
            <a:r>
              <a:rPr lang="en-US" dirty="0" smtClean="0"/>
              <a:t> </a:t>
            </a:r>
            <a:r>
              <a:rPr lang="en-US" dirty="0" err="1" smtClean="0"/>
              <a:t>Shau</a:t>
            </a:r>
            <a:endParaRPr lang="en-US" dirty="0" smtClean="0"/>
          </a:p>
          <a:p>
            <a:r>
              <a:rPr lang="en-US" dirty="0" smtClean="0"/>
              <a:t>BSC</a:t>
            </a:r>
          </a:p>
          <a:p>
            <a:pPr lvl="1"/>
            <a:r>
              <a:rPr lang="en-US" dirty="0"/>
              <a:t>Ivan </a:t>
            </a:r>
            <a:r>
              <a:rPr lang="en-US" dirty="0" smtClean="0"/>
              <a:t>Martinez</a:t>
            </a:r>
          </a:p>
          <a:p>
            <a:pPr lvl="1"/>
            <a:r>
              <a:rPr lang="en-US" dirty="0" smtClean="0"/>
              <a:t>Pedro Valero</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10</a:t>
            </a:fld>
            <a:endParaRPr lang="en-GB" dirty="0"/>
          </a:p>
        </p:txBody>
      </p:sp>
      <p:pic>
        <p:nvPicPr>
          <p:cNvPr id="5" name="Picture 4"/>
          <p:cNvPicPr>
            <a:picLocks noChangeAspect="1"/>
          </p:cNvPicPr>
          <p:nvPr/>
        </p:nvPicPr>
        <p:blipFill>
          <a:blip r:embed="rId3"/>
          <a:stretch>
            <a:fillRect/>
          </a:stretch>
        </p:blipFill>
        <p:spPr>
          <a:xfrm>
            <a:off x="3489560" y="1787680"/>
            <a:ext cx="6313813" cy="3570533"/>
          </a:xfrm>
          <a:prstGeom prst="rect">
            <a:avLst/>
          </a:prstGeom>
        </p:spPr>
      </p:pic>
    </p:spTree>
    <p:extLst>
      <p:ext uri="{BB962C8B-B14F-4D97-AF65-F5344CB8AC3E}">
        <p14:creationId xmlns:p14="http://schemas.microsoft.com/office/powerpoint/2010/main" val="35074424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11</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4" name="Oval 53"/>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54" name="Oval 53"/>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4"/>
                <a:stretch>
                  <a:fillRect/>
                </a:stretch>
              </a:blipFill>
            </p:spPr>
            <p:txBody>
              <a:bodyPr/>
              <a:lstStyle/>
              <a:p>
                <a:r>
                  <a:rPr lang="en-US">
                    <a:noFill/>
                  </a:rPr>
                  <a:t> </a:t>
                </a:r>
              </a:p>
            </p:txBody>
          </p:sp>
        </mc:Fallback>
      </mc:AlternateContent>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a:stCxn id="54" idx="6"/>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76519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12</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37" name="Oval 36"/>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78263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13</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cxnSp>
        <p:nvCxnSpPr>
          <p:cNvPr id="5" name="Straight Connector 4"/>
          <p:cNvCxnSpPr/>
          <p:nvPr/>
        </p:nvCxnSpPr>
        <p:spPr>
          <a:xfrm>
            <a:off x="3701660" y="2588629"/>
            <a:ext cx="0" cy="11376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3701660" y="3729106"/>
            <a:ext cx="1837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3719292" y="2741391"/>
            <a:ext cx="1624084" cy="955343"/>
          </a:xfrm>
          <a:custGeom>
            <a:avLst/>
            <a:gdLst>
              <a:gd name="connsiteX0" fmla="*/ 0 w 1624084"/>
              <a:gd name="connsiteY0" fmla="*/ 0 h 955343"/>
              <a:gd name="connsiteX1" fmla="*/ 286603 w 1624084"/>
              <a:gd name="connsiteY1" fmla="*/ 545911 h 955343"/>
              <a:gd name="connsiteX2" fmla="*/ 1624084 w 1624084"/>
              <a:gd name="connsiteY2" fmla="*/ 955343 h 955343"/>
            </a:gdLst>
            <a:ahLst/>
            <a:cxnLst>
              <a:cxn ang="0">
                <a:pos x="connsiteX0" y="connsiteY0"/>
              </a:cxn>
              <a:cxn ang="0">
                <a:pos x="connsiteX1" y="connsiteY1"/>
              </a:cxn>
              <a:cxn ang="0">
                <a:pos x="connsiteX2" y="connsiteY2"/>
              </a:cxn>
            </a:cxnLst>
            <a:rect l="l" t="t" r="r" b="b"/>
            <a:pathLst>
              <a:path w="1624084" h="955343">
                <a:moveTo>
                  <a:pt x="0" y="0"/>
                </a:moveTo>
                <a:cubicBezTo>
                  <a:pt x="7961" y="193343"/>
                  <a:pt x="15922" y="386687"/>
                  <a:pt x="286603" y="545911"/>
                </a:cubicBezTo>
                <a:cubicBezTo>
                  <a:pt x="557284" y="705135"/>
                  <a:pt x="1624084" y="955343"/>
                  <a:pt x="1624084" y="955343"/>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3733354" y="3069827"/>
            <a:ext cx="1555845" cy="710103"/>
          </a:xfrm>
          <a:custGeom>
            <a:avLst/>
            <a:gdLst>
              <a:gd name="connsiteX0" fmla="*/ 0 w 1555845"/>
              <a:gd name="connsiteY0" fmla="*/ 628217 h 710103"/>
              <a:gd name="connsiteX1" fmla="*/ 805218 w 1555845"/>
              <a:gd name="connsiteY1" fmla="*/ 420 h 710103"/>
              <a:gd name="connsiteX2" fmla="*/ 1555845 w 1555845"/>
              <a:gd name="connsiteY2" fmla="*/ 710103 h 710103"/>
            </a:gdLst>
            <a:ahLst/>
            <a:cxnLst>
              <a:cxn ang="0">
                <a:pos x="connsiteX0" y="connsiteY0"/>
              </a:cxn>
              <a:cxn ang="0">
                <a:pos x="connsiteX1" y="connsiteY1"/>
              </a:cxn>
              <a:cxn ang="0">
                <a:pos x="connsiteX2" y="connsiteY2"/>
              </a:cxn>
            </a:cxnLst>
            <a:rect l="l" t="t" r="r" b="b"/>
            <a:pathLst>
              <a:path w="1555845" h="710103">
                <a:moveTo>
                  <a:pt x="0" y="628217"/>
                </a:moveTo>
                <a:cubicBezTo>
                  <a:pt x="272955" y="307494"/>
                  <a:pt x="545911" y="-13228"/>
                  <a:pt x="805218" y="420"/>
                </a:cubicBezTo>
                <a:cubicBezTo>
                  <a:pt x="1064525" y="14068"/>
                  <a:pt x="1423917" y="589548"/>
                  <a:pt x="1555845" y="710103"/>
                </a:cubicBezTo>
              </a:path>
            </a:pathLst>
          </a:cu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Arrow Connector 17"/>
          <p:cNvCxnSpPr>
            <a:endCxn id="80" idx="0"/>
          </p:cNvCxnSpPr>
          <p:nvPr/>
        </p:nvCxnSpPr>
        <p:spPr>
          <a:xfrm flipH="1">
            <a:off x="3045426" y="3764212"/>
            <a:ext cx="673866" cy="590933"/>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1" name="Oval 40"/>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41" name="Oval 40"/>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29225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14</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cxnSp>
        <p:nvCxnSpPr>
          <p:cNvPr id="82" name="Straight Connector 81"/>
          <p:cNvCxnSpPr/>
          <p:nvPr/>
        </p:nvCxnSpPr>
        <p:spPr>
          <a:xfrm flipH="1">
            <a:off x="3701660" y="3729106"/>
            <a:ext cx="1837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4" name="Freeform 93"/>
          <p:cNvSpPr/>
          <p:nvPr/>
        </p:nvSpPr>
        <p:spPr>
          <a:xfrm>
            <a:off x="3719292" y="2741391"/>
            <a:ext cx="1624084" cy="955343"/>
          </a:xfrm>
          <a:custGeom>
            <a:avLst/>
            <a:gdLst>
              <a:gd name="connsiteX0" fmla="*/ 0 w 1624084"/>
              <a:gd name="connsiteY0" fmla="*/ 0 h 955343"/>
              <a:gd name="connsiteX1" fmla="*/ 286603 w 1624084"/>
              <a:gd name="connsiteY1" fmla="*/ 545911 h 955343"/>
              <a:gd name="connsiteX2" fmla="*/ 1624084 w 1624084"/>
              <a:gd name="connsiteY2" fmla="*/ 955343 h 955343"/>
            </a:gdLst>
            <a:ahLst/>
            <a:cxnLst>
              <a:cxn ang="0">
                <a:pos x="connsiteX0" y="connsiteY0"/>
              </a:cxn>
              <a:cxn ang="0">
                <a:pos x="connsiteX1" y="connsiteY1"/>
              </a:cxn>
              <a:cxn ang="0">
                <a:pos x="connsiteX2" y="connsiteY2"/>
              </a:cxn>
            </a:cxnLst>
            <a:rect l="l" t="t" r="r" b="b"/>
            <a:pathLst>
              <a:path w="1624084" h="955343">
                <a:moveTo>
                  <a:pt x="0" y="0"/>
                </a:moveTo>
                <a:cubicBezTo>
                  <a:pt x="7961" y="193343"/>
                  <a:pt x="15922" y="386687"/>
                  <a:pt x="286603" y="545911"/>
                </a:cubicBezTo>
                <a:cubicBezTo>
                  <a:pt x="557284" y="705135"/>
                  <a:pt x="1624084" y="955343"/>
                  <a:pt x="1624084" y="955343"/>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Freeform 94"/>
          <p:cNvSpPr/>
          <p:nvPr/>
        </p:nvSpPr>
        <p:spPr>
          <a:xfrm>
            <a:off x="3733354" y="3069827"/>
            <a:ext cx="1555845" cy="710103"/>
          </a:xfrm>
          <a:custGeom>
            <a:avLst/>
            <a:gdLst>
              <a:gd name="connsiteX0" fmla="*/ 0 w 1555845"/>
              <a:gd name="connsiteY0" fmla="*/ 628217 h 710103"/>
              <a:gd name="connsiteX1" fmla="*/ 805218 w 1555845"/>
              <a:gd name="connsiteY1" fmla="*/ 420 h 710103"/>
              <a:gd name="connsiteX2" fmla="*/ 1555845 w 1555845"/>
              <a:gd name="connsiteY2" fmla="*/ 710103 h 710103"/>
            </a:gdLst>
            <a:ahLst/>
            <a:cxnLst>
              <a:cxn ang="0">
                <a:pos x="connsiteX0" y="connsiteY0"/>
              </a:cxn>
              <a:cxn ang="0">
                <a:pos x="connsiteX1" y="connsiteY1"/>
              </a:cxn>
              <a:cxn ang="0">
                <a:pos x="connsiteX2" y="connsiteY2"/>
              </a:cxn>
            </a:cxnLst>
            <a:rect l="l" t="t" r="r" b="b"/>
            <a:pathLst>
              <a:path w="1555845" h="710103">
                <a:moveTo>
                  <a:pt x="0" y="628217"/>
                </a:moveTo>
                <a:cubicBezTo>
                  <a:pt x="272955" y="307494"/>
                  <a:pt x="545911" y="-13228"/>
                  <a:pt x="805218" y="420"/>
                </a:cubicBezTo>
                <a:cubicBezTo>
                  <a:pt x="1064525" y="14068"/>
                  <a:pt x="1423917" y="589548"/>
                  <a:pt x="1555845" y="710103"/>
                </a:cubicBezTo>
              </a:path>
            </a:pathLst>
          </a:cu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6" name="Straight Arrow Connector 95"/>
          <p:cNvCxnSpPr/>
          <p:nvPr/>
        </p:nvCxnSpPr>
        <p:spPr>
          <a:xfrm flipH="1">
            <a:off x="3045426" y="3764212"/>
            <a:ext cx="673866" cy="590933"/>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701660" y="2588629"/>
            <a:ext cx="0" cy="11376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endCxn id="76" idx="0"/>
          </p:cNvCxnSpPr>
          <p:nvPr/>
        </p:nvCxnSpPr>
        <p:spPr>
          <a:xfrm>
            <a:off x="4153866" y="3790687"/>
            <a:ext cx="414404" cy="827054"/>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5" name="Oval 54"/>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55" name="Oval 54"/>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97724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15</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sp>
        <p:nvSpPr>
          <p:cNvPr id="82" name="Flowchart: Terminator 81"/>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Flowchart: Terminator 93"/>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5" name="Straight Connector 94"/>
          <p:cNvCxnSpPr/>
          <p:nvPr/>
        </p:nvCxnSpPr>
        <p:spPr>
          <a:xfrm flipH="1">
            <a:off x="3701660" y="3729106"/>
            <a:ext cx="1837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6" name="Freeform 95"/>
          <p:cNvSpPr/>
          <p:nvPr/>
        </p:nvSpPr>
        <p:spPr>
          <a:xfrm>
            <a:off x="3719292" y="2741391"/>
            <a:ext cx="1624084" cy="955343"/>
          </a:xfrm>
          <a:custGeom>
            <a:avLst/>
            <a:gdLst>
              <a:gd name="connsiteX0" fmla="*/ 0 w 1624084"/>
              <a:gd name="connsiteY0" fmla="*/ 0 h 955343"/>
              <a:gd name="connsiteX1" fmla="*/ 286603 w 1624084"/>
              <a:gd name="connsiteY1" fmla="*/ 545911 h 955343"/>
              <a:gd name="connsiteX2" fmla="*/ 1624084 w 1624084"/>
              <a:gd name="connsiteY2" fmla="*/ 955343 h 955343"/>
            </a:gdLst>
            <a:ahLst/>
            <a:cxnLst>
              <a:cxn ang="0">
                <a:pos x="connsiteX0" y="connsiteY0"/>
              </a:cxn>
              <a:cxn ang="0">
                <a:pos x="connsiteX1" y="connsiteY1"/>
              </a:cxn>
              <a:cxn ang="0">
                <a:pos x="connsiteX2" y="connsiteY2"/>
              </a:cxn>
            </a:cxnLst>
            <a:rect l="l" t="t" r="r" b="b"/>
            <a:pathLst>
              <a:path w="1624084" h="955343">
                <a:moveTo>
                  <a:pt x="0" y="0"/>
                </a:moveTo>
                <a:cubicBezTo>
                  <a:pt x="7961" y="193343"/>
                  <a:pt x="15922" y="386687"/>
                  <a:pt x="286603" y="545911"/>
                </a:cubicBezTo>
                <a:cubicBezTo>
                  <a:pt x="557284" y="705135"/>
                  <a:pt x="1624084" y="955343"/>
                  <a:pt x="1624084" y="955343"/>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Freeform 98"/>
          <p:cNvSpPr/>
          <p:nvPr/>
        </p:nvSpPr>
        <p:spPr>
          <a:xfrm>
            <a:off x="3733354" y="3069827"/>
            <a:ext cx="1555845" cy="710103"/>
          </a:xfrm>
          <a:custGeom>
            <a:avLst/>
            <a:gdLst>
              <a:gd name="connsiteX0" fmla="*/ 0 w 1555845"/>
              <a:gd name="connsiteY0" fmla="*/ 628217 h 710103"/>
              <a:gd name="connsiteX1" fmla="*/ 805218 w 1555845"/>
              <a:gd name="connsiteY1" fmla="*/ 420 h 710103"/>
              <a:gd name="connsiteX2" fmla="*/ 1555845 w 1555845"/>
              <a:gd name="connsiteY2" fmla="*/ 710103 h 710103"/>
            </a:gdLst>
            <a:ahLst/>
            <a:cxnLst>
              <a:cxn ang="0">
                <a:pos x="connsiteX0" y="connsiteY0"/>
              </a:cxn>
              <a:cxn ang="0">
                <a:pos x="connsiteX1" y="connsiteY1"/>
              </a:cxn>
              <a:cxn ang="0">
                <a:pos x="connsiteX2" y="connsiteY2"/>
              </a:cxn>
            </a:cxnLst>
            <a:rect l="l" t="t" r="r" b="b"/>
            <a:pathLst>
              <a:path w="1555845" h="710103">
                <a:moveTo>
                  <a:pt x="0" y="628217"/>
                </a:moveTo>
                <a:cubicBezTo>
                  <a:pt x="272955" y="307494"/>
                  <a:pt x="545911" y="-13228"/>
                  <a:pt x="805218" y="420"/>
                </a:cubicBezTo>
                <a:cubicBezTo>
                  <a:pt x="1064525" y="14068"/>
                  <a:pt x="1423917" y="589548"/>
                  <a:pt x="1555845" y="710103"/>
                </a:cubicBezTo>
              </a:path>
            </a:pathLst>
          </a:cu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0" name="Straight Arrow Connector 99"/>
          <p:cNvCxnSpPr/>
          <p:nvPr/>
        </p:nvCxnSpPr>
        <p:spPr>
          <a:xfrm flipH="1">
            <a:off x="3045426" y="3764212"/>
            <a:ext cx="673866" cy="590933"/>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701660" y="2588629"/>
            <a:ext cx="0" cy="11376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4153866" y="3790687"/>
            <a:ext cx="414404" cy="827054"/>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6" name="Oval 55"/>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56" name="Oval 55"/>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464097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16</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sp>
        <p:nvSpPr>
          <p:cNvPr id="82" name="Flowchart: Terminator 81"/>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Flowchart: Terminator 93"/>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Flowchart: Terminator 94"/>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Flowchart: Terminator 95"/>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H="1">
            <a:off x="3701660" y="3729106"/>
            <a:ext cx="1837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0" name="Freeform 99"/>
          <p:cNvSpPr/>
          <p:nvPr/>
        </p:nvSpPr>
        <p:spPr>
          <a:xfrm>
            <a:off x="3719292" y="2741391"/>
            <a:ext cx="1624084" cy="955343"/>
          </a:xfrm>
          <a:custGeom>
            <a:avLst/>
            <a:gdLst>
              <a:gd name="connsiteX0" fmla="*/ 0 w 1624084"/>
              <a:gd name="connsiteY0" fmla="*/ 0 h 955343"/>
              <a:gd name="connsiteX1" fmla="*/ 286603 w 1624084"/>
              <a:gd name="connsiteY1" fmla="*/ 545911 h 955343"/>
              <a:gd name="connsiteX2" fmla="*/ 1624084 w 1624084"/>
              <a:gd name="connsiteY2" fmla="*/ 955343 h 955343"/>
            </a:gdLst>
            <a:ahLst/>
            <a:cxnLst>
              <a:cxn ang="0">
                <a:pos x="connsiteX0" y="connsiteY0"/>
              </a:cxn>
              <a:cxn ang="0">
                <a:pos x="connsiteX1" y="connsiteY1"/>
              </a:cxn>
              <a:cxn ang="0">
                <a:pos x="connsiteX2" y="connsiteY2"/>
              </a:cxn>
            </a:cxnLst>
            <a:rect l="l" t="t" r="r" b="b"/>
            <a:pathLst>
              <a:path w="1624084" h="955343">
                <a:moveTo>
                  <a:pt x="0" y="0"/>
                </a:moveTo>
                <a:cubicBezTo>
                  <a:pt x="7961" y="193343"/>
                  <a:pt x="15922" y="386687"/>
                  <a:pt x="286603" y="545911"/>
                </a:cubicBezTo>
                <a:cubicBezTo>
                  <a:pt x="557284" y="705135"/>
                  <a:pt x="1624084" y="955343"/>
                  <a:pt x="1624084" y="955343"/>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Freeform 100"/>
          <p:cNvSpPr/>
          <p:nvPr/>
        </p:nvSpPr>
        <p:spPr>
          <a:xfrm>
            <a:off x="3733354" y="3069827"/>
            <a:ext cx="1555845" cy="710103"/>
          </a:xfrm>
          <a:custGeom>
            <a:avLst/>
            <a:gdLst>
              <a:gd name="connsiteX0" fmla="*/ 0 w 1555845"/>
              <a:gd name="connsiteY0" fmla="*/ 628217 h 710103"/>
              <a:gd name="connsiteX1" fmla="*/ 805218 w 1555845"/>
              <a:gd name="connsiteY1" fmla="*/ 420 h 710103"/>
              <a:gd name="connsiteX2" fmla="*/ 1555845 w 1555845"/>
              <a:gd name="connsiteY2" fmla="*/ 710103 h 710103"/>
            </a:gdLst>
            <a:ahLst/>
            <a:cxnLst>
              <a:cxn ang="0">
                <a:pos x="connsiteX0" y="connsiteY0"/>
              </a:cxn>
              <a:cxn ang="0">
                <a:pos x="connsiteX1" y="connsiteY1"/>
              </a:cxn>
              <a:cxn ang="0">
                <a:pos x="connsiteX2" y="connsiteY2"/>
              </a:cxn>
            </a:cxnLst>
            <a:rect l="l" t="t" r="r" b="b"/>
            <a:pathLst>
              <a:path w="1555845" h="710103">
                <a:moveTo>
                  <a:pt x="0" y="628217"/>
                </a:moveTo>
                <a:cubicBezTo>
                  <a:pt x="272955" y="307494"/>
                  <a:pt x="545911" y="-13228"/>
                  <a:pt x="805218" y="420"/>
                </a:cubicBezTo>
                <a:cubicBezTo>
                  <a:pt x="1064525" y="14068"/>
                  <a:pt x="1423917" y="589548"/>
                  <a:pt x="1555845" y="710103"/>
                </a:cubicBezTo>
              </a:path>
            </a:pathLst>
          </a:cu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2" name="Straight Arrow Connector 101"/>
          <p:cNvCxnSpPr/>
          <p:nvPr/>
        </p:nvCxnSpPr>
        <p:spPr>
          <a:xfrm flipH="1">
            <a:off x="3045426" y="3764212"/>
            <a:ext cx="673866" cy="590933"/>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4153866" y="3790687"/>
            <a:ext cx="414404" cy="827054"/>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701660" y="2588629"/>
            <a:ext cx="0" cy="11376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endCxn id="110" idx="0"/>
          </p:cNvCxnSpPr>
          <p:nvPr/>
        </p:nvCxnSpPr>
        <p:spPr>
          <a:xfrm flipV="1">
            <a:off x="5668488" y="3512302"/>
            <a:ext cx="1699445" cy="309866"/>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3" name="Oval 72"/>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73" name="Oval 72"/>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837147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17</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lowchart: Terminator 89"/>
          <p:cNvSpPr/>
          <p:nvPr/>
        </p:nvSpPr>
        <p:spPr>
          <a:xfrm rot="20130232" flipV="1">
            <a:off x="8877065" y="5021424"/>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Flowchart: Terminator 96"/>
          <p:cNvSpPr/>
          <p:nvPr/>
        </p:nvSpPr>
        <p:spPr>
          <a:xfrm rot="17161369">
            <a:off x="7578295" y="5635696"/>
            <a:ext cx="469508" cy="13813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8" name="Flowchart: Terminator 97"/>
          <p:cNvSpPr/>
          <p:nvPr/>
        </p:nvSpPr>
        <p:spPr>
          <a:xfrm rot="17161369">
            <a:off x="7583715" y="6101831"/>
            <a:ext cx="562285" cy="5966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Flowchart: Terminator 111"/>
          <p:cNvSpPr/>
          <p:nvPr/>
        </p:nvSpPr>
        <p:spPr>
          <a:xfrm rot="15109834">
            <a:off x="7517958" y="4208388"/>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Flowchart: Terminator 112"/>
          <p:cNvSpPr/>
          <p:nvPr/>
        </p:nvSpPr>
        <p:spPr>
          <a:xfrm rot="15109834">
            <a:off x="7538434" y="4779395"/>
            <a:ext cx="383522" cy="106997"/>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cxnSp>
        <p:nvCxnSpPr>
          <p:cNvPr id="99" name="Straight Connector 98"/>
          <p:cNvCxnSpPr/>
          <p:nvPr/>
        </p:nvCxnSpPr>
        <p:spPr>
          <a:xfrm flipH="1">
            <a:off x="3701660" y="3729106"/>
            <a:ext cx="1837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3" name="Freeform 102"/>
          <p:cNvSpPr/>
          <p:nvPr/>
        </p:nvSpPr>
        <p:spPr>
          <a:xfrm>
            <a:off x="3719292" y="2741391"/>
            <a:ext cx="1624084" cy="955343"/>
          </a:xfrm>
          <a:custGeom>
            <a:avLst/>
            <a:gdLst>
              <a:gd name="connsiteX0" fmla="*/ 0 w 1624084"/>
              <a:gd name="connsiteY0" fmla="*/ 0 h 955343"/>
              <a:gd name="connsiteX1" fmla="*/ 286603 w 1624084"/>
              <a:gd name="connsiteY1" fmla="*/ 545911 h 955343"/>
              <a:gd name="connsiteX2" fmla="*/ 1624084 w 1624084"/>
              <a:gd name="connsiteY2" fmla="*/ 955343 h 955343"/>
            </a:gdLst>
            <a:ahLst/>
            <a:cxnLst>
              <a:cxn ang="0">
                <a:pos x="connsiteX0" y="connsiteY0"/>
              </a:cxn>
              <a:cxn ang="0">
                <a:pos x="connsiteX1" y="connsiteY1"/>
              </a:cxn>
              <a:cxn ang="0">
                <a:pos x="connsiteX2" y="connsiteY2"/>
              </a:cxn>
            </a:cxnLst>
            <a:rect l="l" t="t" r="r" b="b"/>
            <a:pathLst>
              <a:path w="1624084" h="955343">
                <a:moveTo>
                  <a:pt x="0" y="0"/>
                </a:moveTo>
                <a:cubicBezTo>
                  <a:pt x="7961" y="193343"/>
                  <a:pt x="15922" y="386687"/>
                  <a:pt x="286603" y="545911"/>
                </a:cubicBezTo>
                <a:cubicBezTo>
                  <a:pt x="557284" y="705135"/>
                  <a:pt x="1624084" y="955343"/>
                  <a:pt x="1624084" y="955343"/>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Freeform 103"/>
          <p:cNvSpPr/>
          <p:nvPr/>
        </p:nvSpPr>
        <p:spPr>
          <a:xfrm>
            <a:off x="3733354" y="3069827"/>
            <a:ext cx="1555845" cy="710103"/>
          </a:xfrm>
          <a:custGeom>
            <a:avLst/>
            <a:gdLst>
              <a:gd name="connsiteX0" fmla="*/ 0 w 1555845"/>
              <a:gd name="connsiteY0" fmla="*/ 628217 h 710103"/>
              <a:gd name="connsiteX1" fmla="*/ 805218 w 1555845"/>
              <a:gd name="connsiteY1" fmla="*/ 420 h 710103"/>
              <a:gd name="connsiteX2" fmla="*/ 1555845 w 1555845"/>
              <a:gd name="connsiteY2" fmla="*/ 710103 h 710103"/>
            </a:gdLst>
            <a:ahLst/>
            <a:cxnLst>
              <a:cxn ang="0">
                <a:pos x="connsiteX0" y="connsiteY0"/>
              </a:cxn>
              <a:cxn ang="0">
                <a:pos x="connsiteX1" y="connsiteY1"/>
              </a:cxn>
              <a:cxn ang="0">
                <a:pos x="connsiteX2" y="connsiteY2"/>
              </a:cxn>
            </a:cxnLst>
            <a:rect l="l" t="t" r="r" b="b"/>
            <a:pathLst>
              <a:path w="1555845" h="710103">
                <a:moveTo>
                  <a:pt x="0" y="628217"/>
                </a:moveTo>
                <a:cubicBezTo>
                  <a:pt x="272955" y="307494"/>
                  <a:pt x="545911" y="-13228"/>
                  <a:pt x="805218" y="420"/>
                </a:cubicBezTo>
                <a:cubicBezTo>
                  <a:pt x="1064525" y="14068"/>
                  <a:pt x="1423917" y="589548"/>
                  <a:pt x="1555845" y="710103"/>
                </a:cubicBezTo>
              </a:path>
            </a:pathLst>
          </a:cu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5" name="Straight Arrow Connector 104"/>
          <p:cNvCxnSpPr/>
          <p:nvPr/>
        </p:nvCxnSpPr>
        <p:spPr>
          <a:xfrm flipH="1">
            <a:off x="3045426" y="3764212"/>
            <a:ext cx="673866" cy="590933"/>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H="1">
            <a:off x="3045426" y="3764212"/>
            <a:ext cx="673866" cy="590933"/>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a:off x="4153866" y="3790687"/>
            <a:ext cx="414404" cy="827054"/>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01660" y="2588629"/>
            <a:ext cx="0" cy="11376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V="1">
            <a:off x="5668488" y="3512302"/>
            <a:ext cx="1699445" cy="309866"/>
          </a:xfrm>
          <a:prstGeom prst="straightConnector1">
            <a:avLst/>
          </a:prstGeom>
          <a:ln w="57150">
            <a:solidFill>
              <a:schemeClr val="tx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3" name="Oval 72"/>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73" name="Oval 72"/>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763257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18</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lowchart: Terminator 89"/>
          <p:cNvSpPr/>
          <p:nvPr/>
        </p:nvSpPr>
        <p:spPr>
          <a:xfrm rot="20130232" flipV="1">
            <a:off x="8877065" y="5021424"/>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Flowchart: Terminator 96"/>
          <p:cNvSpPr/>
          <p:nvPr/>
        </p:nvSpPr>
        <p:spPr>
          <a:xfrm rot="17161369">
            <a:off x="7578295" y="5635696"/>
            <a:ext cx="469508" cy="13813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8" name="Flowchart: Terminator 97"/>
          <p:cNvSpPr/>
          <p:nvPr/>
        </p:nvSpPr>
        <p:spPr>
          <a:xfrm rot="17161369">
            <a:off x="7583715" y="6101831"/>
            <a:ext cx="562285" cy="5966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Flowchart: Terminator 111"/>
          <p:cNvSpPr/>
          <p:nvPr/>
        </p:nvSpPr>
        <p:spPr>
          <a:xfrm rot="15109834">
            <a:off x="7517958" y="4208388"/>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Flowchart: Terminator 112"/>
          <p:cNvSpPr/>
          <p:nvPr/>
        </p:nvSpPr>
        <p:spPr>
          <a:xfrm rot="15109834">
            <a:off x="7538434" y="4779395"/>
            <a:ext cx="383522" cy="106997"/>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Oval 60"/>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61" name="Oval 60"/>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553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19</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lowchart: Terminator 89"/>
          <p:cNvSpPr/>
          <p:nvPr/>
        </p:nvSpPr>
        <p:spPr>
          <a:xfrm rot="20130232" flipV="1">
            <a:off x="8877065" y="5021424"/>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Flowchart: Terminator 96"/>
          <p:cNvSpPr/>
          <p:nvPr/>
        </p:nvSpPr>
        <p:spPr>
          <a:xfrm rot="17161369">
            <a:off x="7578295" y="5635696"/>
            <a:ext cx="469508" cy="13813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8" name="Flowchart: Terminator 97"/>
          <p:cNvSpPr/>
          <p:nvPr/>
        </p:nvSpPr>
        <p:spPr>
          <a:xfrm rot="17161369">
            <a:off x="7583715" y="6101831"/>
            <a:ext cx="562285" cy="5966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Flowchart: Terminator 111"/>
          <p:cNvSpPr/>
          <p:nvPr/>
        </p:nvSpPr>
        <p:spPr>
          <a:xfrm rot="15109834">
            <a:off x="7517958" y="4208388"/>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Flowchart: Terminator 112"/>
          <p:cNvSpPr/>
          <p:nvPr/>
        </p:nvSpPr>
        <p:spPr>
          <a:xfrm rot="15109834">
            <a:off x="7538434" y="4779395"/>
            <a:ext cx="383522" cy="106997"/>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sp>
        <p:nvSpPr>
          <p:cNvPr id="61" name="Flowchart: Delay 60"/>
          <p:cNvSpPr/>
          <p:nvPr/>
        </p:nvSpPr>
        <p:spPr>
          <a:xfrm rot="16200000">
            <a:off x="437952" y="4078696"/>
            <a:ext cx="336041" cy="357414"/>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lowchart: Delay 61"/>
          <p:cNvSpPr/>
          <p:nvPr/>
        </p:nvSpPr>
        <p:spPr>
          <a:xfrm rot="4816928">
            <a:off x="1985440" y="5003298"/>
            <a:ext cx="363896" cy="391330"/>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Flowchart: Delay 72"/>
          <p:cNvSpPr/>
          <p:nvPr/>
        </p:nvSpPr>
        <p:spPr>
          <a:xfrm rot="16200000">
            <a:off x="2363130" y="5661678"/>
            <a:ext cx="356443" cy="327503"/>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endCxn id="61" idx="3"/>
          </p:cNvCxnSpPr>
          <p:nvPr/>
        </p:nvCxnSpPr>
        <p:spPr>
          <a:xfrm flipH="1">
            <a:off x="605973" y="3743481"/>
            <a:ext cx="8176" cy="345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62" idx="3"/>
          </p:cNvCxnSpPr>
          <p:nvPr/>
        </p:nvCxnSpPr>
        <p:spPr>
          <a:xfrm flipV="1">
            <a:off x="2169994" y="5378300"/>
            <a:ext cx="28106" cy="268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endCxn id="73" idx="3"/>
          </p:cNvCxnSpPr>
          <p:nvPr/>
        </p:nvCxnSpPr>
        <p:spPr>
          <a:xfrm flipH="1">
            <a:off x="2541352" y="5328178"/>
            <a:ext cx="40734" cy="319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4" name="Oval 73"/>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74" name="Oval 73"/>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20995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Human Brain Project</a:t>
            </a:r>
          </a:p>
          <a:p>
            <a:r>
              <a:rPr lang="en-US" dirty="0" smtClean="0"/>
              <a:t>Hardware </a:t>
            </a:r>
          </a:p>
          <a:p>
            <a:pPr lvl="2"/>
            <a:r>
              <a:rPr lang="en-US" sz="2800" dirty="0" smtClean="0">
                <a:solidFill>
                  <a:schemeClr val="tx1"/>
                </a:solidFill>
              </a:rPr>
              <a:t>HBP Pilot machines</a:t>
            </a:r>
          </a:p>
          <a:p>
            <a:r>
              <a:rPr lang="en-US" dirty="0" smtClean="0"/>
              <a:t>Software</a:t>
            </a:r>
          </a:p>
          <a:p>
            <a:pPr lvl="2"/>
            <a:r>
              <a:rPr lang="en-US" sz="2800" dirty="0" smtClean="0"/>
              <a:t>A Neuron</a:t>
            </a:r>
          </a:p>
          <a:p>
            <a:pPr lvl="2"/>
            <a:r>
              <a:rPr lang="en-US" sz="2800" dirty="0" err="1" smtClean="0">
                <a:solidFill>
                  <a:schemeClr val="tx1"/>
                </a:solidFill>
              </a:rPr>
              <a:t>NestMC</a:t>
            </a:r>
            <a:r>
              <a:rPr lang="en-US" sz="2800" dirty="0" smtClean="0">
                <a:solidFill>
                  <a:schemeClr val="tx1"/>
                </a:solidFill>
              </a:rPr>
              <a:t>: NEST Multi Compartment</a:t>
            </a:r>
          </a:p>
          <a:p>
            <a:r>
              <a:rPr lang="en-US" dirty="0" smtClean="0"/>
              <a:t>Science use-case</a:t>
            </a:r>
          </a:p>
          <a:p>
            <a:pPr lvl="2"/>
            <a:r>
              <a:rPr lang="en-US" sz="2800" dirty="0" smtClean="0">
                <a:solidFill>
                  <a:schemeClr val="tx1"/>
                </a:solidFill>
              </a:rPr>
              <a:t>Larg</a:t>
            </a:r>
            <a:r>
              <a:rPr lang="en-US" sz="2800" dirty="0" smtClean="0"/>
              <a:t>e brain areas</a:t>
            </a:r>
            <a:endParaRPr lang="en-US" sz="2800" dirty="0" smtClean="0">
              <a:solidFill>
                <a:schemeClr val="tx1"/>
              </a:solidFill>
            </a:endParaRPr>
          </a:p>
          <a:p>
            <a:pPr lvl="2"/>
            <a:r>
              <a:rPr lang="en-US" sz="2800" dirty="0" smtClean="0">
                <a:solidFill>
                  <a:schemeClr val="tx1"/>
                </a:solidFill>
              </a:rPr>
              <a:t>Cortical </a:t>
            </a:r>
            <a:r>
              <a:rPr lang="en-US" sz="2800" dirty="0"/>
              <a:t>d</a:t>
            </a:r>
            <a:r>
              <a:rPr lang="en-US" sz="2800" dirty="0" smtClean="0">
                <a:solidFill>
                  <a:schemeClr val="tx1"/>
                </a:solidFill>
              </a:rPr>
              <a:t>ynamics</a:t>
            </a:r>
          </a:p>
          <a:p>
            <a:r>
              <a:rPr lang="en-US" dirty="0" smtClean="0">
                <a:solidFill>
                  <a:schemeClr val="tx1"/>
                </a:solidFill>
              </a:rPr>
              <a:t>Summary / discussion</a:t>
            </a:r>
          </a:p>
          <a:p>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2</a:t>
            </a:fld>
            <a:endParaRPr lang="en-GB" dirty="0"/>
          </a:p>
        </p:txBody>
      </p:sp>
    </p:spTree>
    <p:extLst>
      <p:ext uri="{BB962C8B-B14F-4D97-AF65-F5344CB8AC3E}">
        <p14:creationId xmlns:p14="http://schemas.microsoft.com/office/powerpoint/2010/main" val="1389504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20</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lowchart: Delay 60"/>
          <p:cNvSpPr/>
          <p:nvPr/>
        </p:nvSpPr>
        <p:spPr>
          <a:xfrm rot="16200000">
            <a:off x="437952" y="4078696"/>
            <a:ext cx="336041" cy="357414"/>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lowchart: Delay 61"/>
          <p:cNvSpPr/>
          <p:nvPr/>
        </p:nvSpPr>
        <p:spPr>
          <a:xfrm rot="4816928">
            <a:off x="1985440" y="5003298"/>
            <a:ext cx="363896" cy="391330"/>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4" name="Flowchart: Delay 73"/>
          <p:cNvSpPr/>
          <p:nvPr/>
        </p:nvSpPr>
        <p:spPr>
          <a:xfrm rot="16200000">
            <a:off x="2363130" y="5661678"/>
            <a:ext cx="356443" cy="327503"/>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lowchart: Terminator 89"/>
          <p:cNvSpPr/>
          <p:nvPr/>
        </p:nvSpPr>
        <p:spPr>
          <a:xfrm rot="20130232" flipV="1">
            <a:off x="8877065" y="5021424"/>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Flowchart: Terminator 96"/>
          <p:cNvSpPr/>
          <p:nvPr/>
        </p:nvSpPr>
        <p:spPr>
          <a:xfrm rot="17161369">
            <a:off x="7578295" y="5635696"/>
            <a:ext cx="469508" cy="13813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8" name="Flowchart: Terminator 97"/>
          <p:cNvSpPr/>
          <p:nvPr/>
        </p:nvSpPr>
        <p:spPr>
          <a:xfrm rot="17161369">
            <a:off x="7583715" y="6101831"/>
            <a:ext cx="562285" cy="5966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00" name="Straight Connector 99"/>
          <p:cNvCxnSpPr/>
          <p:nvPr/>
        </p:nvCxnSpPr>
        <p:spPr>
          <a:xfrm>
            <a:off x="927094" y="4050324"/>
            <a:ext cx="1543436" cy="0"/>
          </a:xfrm>
          <a:prstGeom prst="line">
            <a:avLst/>
          </a:prstGeom>
        </p:spPr>
        <p:style>
          <a:lnRef idx="2">
            <a:schemeClr val="dk1"/>
          </a:lnRef>
          <a:fillRef idx="0">
            <a:schemeClr val="dk1"/>
          </a:fillRef>
          <a:effectRef idx="1">
            <a:schemeClr val="dk1"/>
          </a:effectRef>
          <a:fontRef idx="minor">
            <a:schemeClr val="tx1"/>
          </a:fontRef>
        </p:style>
      </p:cxn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Flowchart: Terminator 111"/>
          <p:cNvSpPr/>
          <p:nvPr/>
        </p:nvSpPr>
        <p:spPr>
          <a:xfrm rot="15109834">
            <a:off x="7517958" y="4208388"/>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Flowchart: Terminator 112"/>
          <p:cNvSpPr/>
          <p:nvPr/>
        </p:nvSpPr>
        <p:spPr>
          <a:xfrm rot="15109834">
            <a:off x="7538434" y="4779395"/>
            <a:ext cx="383522" cy="106997"/>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5" name="Straight Connector 114"/>
          <p:cNvCxnSpPr/>
          <p:nvPr/>
        </p:nvCxnSpPr>
        <p:spPr>
          <a:xfrm>
            <a:off x="3217080" y="5335196"/>
            <a:ext cx="1543436" cy="0"/>
          </a:xfrm>
          <a:prstGeom prst="line">
            <a:avLst/>
          </a:prstGeom>
        </p:spPr>
        <p:style>
          <a:lnRef idx="2">
            <a:schemeClr val="dk1"/>
          </a:lnRef>
          <a:fillRef idx="0">
            <a:schemeClr val="dk1"/>
          </a:fillRef>
          <a:effectRef idx="1">
            <a:schemeClr val="dk1"/>
          </a:effectRef>
          <a:fontRef idx="minor">
            <a:schemeClr val="tx1"/>
          </a:fontRef>
        </p:style>
      </p:cxnSp>
      <p:sp>
        <p:nvSpPr>
          <p:cNvPr id="121" name="Freeform 120"/>
          <p:cNvSpPr/>
          <p:nvPr/>
        </p:nvSpPr>
        <p:spPr>
          <a:xfrm>
            <a:off x="908268" y="3600874"/>
            <a:ext cx="1673818" cy="507750"/>
          </a:xfrm>
          <a:custGeom>
            <a:avLst/>
            <a:gdLst>
              <a:gd name="connsiteX0" fmla="*/ 0 w 1519371"/>
              <a:gd name="connsiteY0" fmla="*/ 464034 h 503698"/>
              <a:gd name="connsiteX1" fmla="*/ 477672 w 1519371"/>
              <a:gd name="connsiteY1" fmla="*/ 10 h 503698"/>
              <a:gd name="connsiteX2" fmla="*/ 1419367 w 1519371"/>
              <a:gd name="connsiteY2" fmla="*/ 450386 h 503698"/>
              <a:gd name="connsiteX3" fmla="*/ 1446663 w 1519371"/>
              <a:gd name="connsiteY3" fmla="*/ 477682 h 503698"/>
            </a:gdLst>
            <a:ahLst/>
            <a:cxnLst>
              <a:cxn ang="0">
                <a:pos x="connsiteX0" y="connsiteY0"/>
              </a:cxn>
              <a:cxn ang="0">
                <a:pos x="connsiteX1" y="connsiteY1"/>
              </a:cxn>
              <a:cxn ang="0">
                <a:pos x="connsiteX2" y="connsiteY2"/>
              </a:cxn>
              <a:cxn ang="0">
                <a:pos x="connsiteX3" y="connsiteY3"/>
              </a:cxn>
            </a:cxnLst>
            <a:rect l="l" t="t" r="r" b="b"/>
            <a:pathLst>
              <a:path w="1519371" h="503698">
                <a:moveTo>
                  <a:pt x="0" y="464034"/>
                </a:moveTo>
                <a:cubicBezTo>
                  <a:pt x="120555" y="233159"/>
                  <a:pt x="241111" y="2285"/>
                  <a:pt x="477672" y="10"/>
                </a:cubicBezTo>
                <a:cubicBezTo>
                  <a:pt x="714233" y="-2265"/>
                  <a:pt x="1257869" y="370774"/>
                  <a:pt x="1419367" y="450386"/>
                </a:cubicBezTo>
                <a:cubicBezTo>
                  <a:pt x="1580865" y="529998"/>
                  <a:pt x="1513764" y="503840"/>
                  <a:pt x="1446663" y="477682"/>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Freeform 126"/>
          <p:cNvSpPr/>
          <p:nvPr/>
        </p:nvSpPr>
        <p:spPr>
          <a:xfrm>
            <a:off x="3261815" y="5213445"/>
            <a:ext cx="1528549" cy="518862"/>
          </a:xfrm>
          <a:custGeom>
            <a:avLst/>
            <a:gdLst>
              <a:gd name="connsiteX0" fmla="*/ 0 w 1528549"/>
              <a:gd name="connsiteY0" fmla="*/ 0 h 518862"/>
              <a:gd name="connsiteX1" fmla="*/ 614149 w 1528549"/>
              <a:gd name="connsiteY1" fmla="*/ 518615 h 518862"/>
              <a:gd name="connsiteX2" fmla="*/ 1351128 w 1528549"/>
              <a:gd name="connsiteY2" fmla="*/ 68239 h 518862"/>
              <a:gd name="connsiteX3" fmla="*/ 1528549 w 1528549"/>
              <a:gd name="connsiteY3" fmla="*/ 54591 h 518862"/>
            </a:gdLst>
            <a:ahLst/>
            <a:cxnLst>
              <a:cxn ang="0">
                <a:pos x="connsiteX0" y="connsiteY0"/>
              </a:cxn>
              <a:cxn ang="0">
                <a:pos x="connsiteX1" y="connsiteY1"/>
              </a:cxn>
              <a:cxn ang="0">
                <a:pos x="connsiteX2" y="connsiteY2"/>
              </a:cxn>
              <a:cxn ang="0">
                <a:pos x="connsiteX3" y="connsiteY3"/>
              </a:cxn>
            </a:cxnLst>
            <a:rect l="l" t="t" r="r" b="b"/>
            <a:pathLst>
              <a:path w="1528549" h="518862">
                <a:moveTo>
                  <a:pt x="0" y="0"/>
                </a:moveTo>
                <a:cubicBezTo>
                  <a:pt x="194480" y="253621"/>
                  <a:pt x="388961" y="507242"/>
                  <a:pt x="614149" y="518615"/>
                </a:cubicBezTo>
                <a:cubicBezTo>
                  <a:pt x="839337" y="529988"/>
                  <a:pt x="1198728" y="145576"/>
                  <a:pt x="1351128" y="68239"/>
                </a:cubicBezTo>
                <a:cubicBezTo>
                  <a:pt x="1503528" y="-9098"/>
                  <a:pt x="1516038" y="22746"/>
                  <a:pt x="1528549" y="54591"/>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1" name="Straight Connector 180"/>
          <p:cNvCxnSpPr/>
          <p:nvPr/>
        </p:nvCxnSpPr>
        <p:spPr>
          <a:xfrm>
            <a:off x="927094" y="3801726"/>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3217080" y="5117818"/>
            <a:ext cx="0" cy="434756"/>
          </a:xfrm>
          <a:prstGeom prst="line">
            <a:avLst/>
          </a:prstGeom>
        </p:spPr>
        <p:style>
          <a:lnRef idx="2">
            <a:schemeClr val="dk1"/>
          </a:lnRef>
          <a:fillRef idx="0">
            <a:schemeClr val="dk1"/>
          </a:fillRef>
          <a:effectRef idx="1">
            <a:schemeClr val="dk1"/>
          </a:effectRef>
          <a:fontRef idx="minor">
            <a:schemeClr val="tx1"/>
          </a:fontRef>
        </p:style>
      </p:cxn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cxnSp>
        <p:nvCxnSpPr>
          <p:cNvPr id="12" name="Straight Connector 11"/>
          <p:cNvCxnSpPr/>
          <p:nvPr/>
        </p:nvCxnSpPr>
        <p:spPr>
          <a:xfrm>
            <a:off x="1391345" y="3549305"/>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3864630" y="5244398"/>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a:xfrm flipH="1">
            <a:off x="605973" y="3743481"/>
            <a:ext cx="8176" cy="345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2169994" y="5378300"/>
            <a:ext cx="28106" cy="268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2541352" y="5328178"/>
            <a:ext cx="40734" cy="319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3" name="Oval 72"/>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73" name="Oval 72"/>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9092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21</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lowchart: Delay 60"/>
          <p:cNvSpPr/>
          <p:nvPr/>
        </p:nvSpPr>
        <p:spPr>
          <a:xfrm rot="16200000">
            <a:off x="437952" y="4078696"/>
            <a:ext cx="336041" cy="357414"/>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lowchart: Delay 61"/>
          <p:cNvSpPr/>
          <p:nvPr/>
        </p:nvSpPr>
        <p:spPr>
          <a:xfrm rot="4816928">
            <a:off x="1985440" y="5003298"/>
            <a:ext cx="363896" cy="391330"/>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4" name="Flowchart: Delay 73"/>
          <p:cNvSpPr/>
          <p:nvPr/>
        </p:nvSpPr>
        <p:spPr>
          <a:xfrm rot="16200000">
            <a:off x="2363130" y="5661678"/>
            <a:ext cx="356443" cy="327503"/>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lowchart: Terminator 89"/>
          <p:cNvSpPr/>
          <p:nvPr/>
        </p:nvSpPr>
        <p:spPr>
          <a:xfrm rot="20130232" flipV="1">
            <a:off x="8877065" y="5021424"/>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Flowchart: Terminator 96"/>
          <p:cNvSpPr/>
          <p:nvPr/>
        </p:nvSpPr>
        <p:spPr>
          <a:xfrm rot="17161369">
            <a:off x="7578295" y="5635696"/>
            <a:ext cx="469508" cy="13813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8" name="Flowchart: Terminator 97"/>
          <p:cNvSpPr/>
          <p:nvPr/>
        </p:nvSpPr>
        <p:spPr>
          <a:xfrm rot="17161369">
            <a:off x="7583715" y="6101831"/>
            <a:ext cx="562285" cy="5966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00" name="Straight Connector 99"/>
          <p:cNvCxnSpPr/>
          <p:nvPr/>
        </p:nvCxnSpPr>
        <p:spPr>
          <a:xfrm>
            <a:off x="927094" y="4050324"/>
            <a:ext cx="1543436" cy="0"/>
          </a:xfrm>
          <a:prstGeom prst="line">
            <a:avLst/>
          </a:prstGeom>
        </p:spPr>
        <p:style>
          <a:lnRef idx="2">
            <a:schemeClr val="dk1"/>
          </a:lnRef>
          <a:fillRef idx="0">
            <a:schemeClr val="dk1"/>
          </a:fillRef>
          <a:effectRef idx="1">
            <a:schemeClr val="dk1"/>
          </a:effectRef>
          <a:fontRef idx="minor">
            <a:schemeClr val="tx1"/>
          </a:fontRef>
        </p:style>
      </p:cxn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Flowchart: Terminator 111"/>
          <p:cNvSpPr/>
          <p:nvPr/>
        </p:nvSpPr>
        <p:spPr>
          <a:xfrm rot="15109834">
            <a:off x="7517958" y="4208388"/>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Flowchart: Terminator 112"/>
          <p:cNvSpPr/>
          <p:nvPr/>
        </p:nvSpPr>
        <p:spPr>
          <a:xfrm rot="15109834">
            <a:off x="7538434" y="4779395"/>
            <a:ext cx="383522" cy="106997"/>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5" name="Straight Connector 114"/>
          <p:cNvCxnSpPr/>
          <p:nvPr/>
        </p:nvCxnSpPr>
        <p:spPr>
          <a:xfrm>
            <a:off x="3217080" y="5335196"/>
            <a:ext cx="1543436" cy="0"/>
          </a:xfrm>
          <a:prstGeom prst="line">
            <a:avLst/>
          </a:prstGeom>
        </p:spPr>
        <p:style>
          <a:lnRef idx="2">
            <a:schemeClr val="dk1"/>
          </a:lnRef>
          <a:fillRef idx="0">
            <a:schemeClr val="dk1"/>
          </a:fillRef>
          <a:effectRef idx="1">
            <a:schemeClr val="dk1"/>
          </a:effectRef>
          <a:fontRef idx="minor">
            <a:schemeClr val="tx1"/>
          </a:fontRef>
        </p:style>
      </p:cxnSp>
      <p:sp>
        <p:nvSpPr>
          <p:cNvPr id="121" name="Freeform 120"/>
          <p:cNvSpPr/>
          <p:nvPr/>
        </p:nvSpPr>
        <p:spPr>
          <a:xfrm>
            <a:off x="908268" y="3600874"/>
            <a:ext cx="1673818" cy="507750"/>
          </a:xfrm>
          <a:custGeom>
            <a:avLst/>
            <a:gdLst>
              <a:gd name="connsiteX0" fmla="*/ 0 w 1519371"/>
              <a:gd name="connsiteY0" fmla="*/ 464034 h 503698"/>
              <a:gd name="connsiteX1" fmla="*/ 477672 w 1519371"/>
              <a:gd name="connsiteY1" fmla="*/ 10 h 503698"/>
              <a:gd name="connsiteX2" fmla="*/ 1419367 w 1519371"/>
              <a:gd name="connsiteY2" fmla="*/ 450386 h 503698"/>
              <a:gd name="connsiteX3" fmla="*/ 1446663 w 1519371"/>
              <a:gd name="connsiteY3" fmla="*/ 477682 h 503698"/>
            </a:gdLst>
            <a:ahLst/>
            <a:cxnLst>
              <a:cxn ang="0">
                <a:pos x="connsiteX0" y="connsiteY0"/>
              </a:cxn>
              <a:cxn ang="0">
                <a:pos x="connsiteX1" y="connsiteY1"/>
              </a:cxn>
              <a:cxn ang="0">
                <a:pos x="connsiteX2" y="connsiteY2"/>
              </a:cxn>
              <a:cxn ang="0">
                <a:pos x="connsiteX3" y="connsiteY3"/>
              </a:cxn>
            </a:cxnLst>
            <a:rect l="l" t="t" r="r" b="b"/>
            <a:pathLst>
              <a:path w="1519371" h="503698">
                <a:moveTo>
                  <a:pt x="0" y="464034"/>
                </a:moveTo>
                <a:cubicBezTo>
                  <a:pt x="120555" y="233159"/>
                  <a:pt x="241111" y="2285"/>
                  <a:pt x="477672" y="10"/>
                </a:cubicBezTo>
                <a:cubicBezTo>
                  <a:pt x="714233" y="-2265"/>
                  <a:pt x="1257869" y="370774"/>
                  <a:pt x="1419367" y="450386"/>
                </a:cubicBezTo>
                <a:cubicBezTo>
                  <a:pt x="1580865" y="529998"/>
                  <a:pt x="1513764" y="503840"/>
                  <a:pt x="1446663" y="477682"/>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Freeform 126"/>
          <p:cNvSpPr/>
          <p:nvPr/>
        </p:nvSpPr>
        <p:spPr>
          <a:xfrm>
            <a:off x="3261815" y="5213445"/>
            <a:ext cx="1528549" cy="518862"/>
          </a:xfrm>
          <a:custGeom>
            <a:avLst/>
            <a:gdLst>
              <a:gd name="connsiteX0" fmla="*/ 0 w 1528549"/>
              <a:gd name="connsiteY0" fmla="*/ 0 h 518862"/>
              <a:gd name="connsiteX1" fmla="*/ 614149 w 1528549"/>
              <a:gd name="connsiteY1" fmla="*/ 518615 h 518862"/>
              <a:gd name="connsiteX2" fmla="*/ 1351128 w 1528549"/>
              <a:gd name="connsiteY2" fmla="*/ 68239 h 518862"/>
              <a:gd name="connsiteX3" fmla="*/ 1528549 w 1528549"/>
              <a:gd name="connsiteY3" fmla="*/ 54591 h 518862"/>
            </a:gdLst>
            <a:ahLst/>
            <a:cxnLst>
              <a:cxn ang="0">
                <a:pos x="connsiteX0" y="connsiteY0"/>
              </a:cxn>
              <a:cxn ang="0">
                <a:pos x="connsiteX1" y="connsiteY1"/>
              </a:cxn>
              <a:cxn ang="0">
                <a:pos x="connsiteX2" y="connsiteY2"/>
              </a:cxn>
              <a:cxn ang="0">
                <a:pos x="connsiteX3" y="connsiteY3"/>
              </a:cxn>
            </a:cxnLst>
            <a:rect l="l" t="t" r="r" b="b"/>
            <a:pathLst>
              <a:path w="1528549" h="518862">
                <a:moveTo>
                  <a:pt x="0" y="0"/>
                </a:moveTo>
                <a:cubicBezTo>
                  <a:pt x="194480" y="253621"/>
                  <a:pt x="388961" y="507242"/>
                  <a:pt x="614149" y="518615"/>
                </a:cubicBezTo>
                <a:cubicBezTo>
                  <a:pt x="839337" y="529988"/>
                  <a:pt x="1198728" y="145576"/>
                  <a:pt x="1351128" y="68239"/>
                </a:cubicBezTo>
                <a:cubicBezTo>
                  <a:pt x="1503528" y="-9098"/>
                  <a:pt x="1516038" y="22746"/>
                  <a:pt x="1528549" y="54591"/>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1" name="Straight Connector 180"/>
          <p:cNvCxnSpPr/>
          <p:nvPr/>
        </p:nvCxnSpPr>
        <p:spPr>
          <a:xfrm>
            <a:off x="927094" y="3801726"/>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3217080" y="5117818"/>
            <a:ext cx="0" cy="434756"/>
          </a:xfrm>
          <a:prstGeom prst="line">
            <a:avLst/>
          </a:prstGeom>
        </p:spPr>
        <p:style>
          <a:lnRef idx="2">
            <a:schemeClr val="dk1"/>
          </a:lnRef>
          <a:fillRef idx="0">
            <a:schemeClr val="dk1"/>
          </a:fillRef>
          <a:effectRef idx="1">
            <a:schemeClr val="dk1"/>
          </a:effectRef>
          <a:fontRef idx="minor">
            <a:schemeClr val="tx1"/>
          </a:fontRef>
        </p:style>
      </p:cxn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cxnSp>
        <p:nvCxnSpPr>
          <p:cNvPr id="12" name="Straight Connector 11"/>
          <p:cNvCxnSpPr/>
          <p:nvPr/>
        </p:nvCxnSpPr>
        <p:spPr>
          <a:xfrm>
            <a:off x="1391345" y="3549305"/>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3864630" y="5244398"/>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a:xfrm flipH="1">
            <a:off x="605973" y="3743481"/>
            <a:ext cx="8176" cy="345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2169994" y="5378300"/>
            <a:ext cx="28106" cy="268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2541352" y="5328178"/>
            <a:ext cx="40734" cy="319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816339" y="4239911"/>
            <a:ext cx="140074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82" name="Oval 81"/>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82" name="Oval 81"/>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701669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22</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lowchart: Delay 60"/>
          <p:cNvSpPr/>
          <p:nvPr/>
        </p:nvSpPr>
        <p:spPr>
          <a:xfrm rot="16200000">
            <a:off x="437952" y="4078696"/>
            <a:ext cx="336041" cy="357414"/>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lowchart: Delay 61"/>
          <p:cNvSpPr/>
          <p:nvPr/>
        </p:nvSpPr>
        <p:spPr>
          <a:xfrm rot="4816928">
            <a:off x="1985440" y="5003298"/>
            <a:ext cx="363896" cy="391330"/>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4" name="Flowchart: Delay 73"/>
          <p:cNvSpPr/>
          <p:nvPr/>
        </p:nvSpPr>
        <p:spPr>
          <a:xfrm rot="16200000">
            <a:off x="2363130" y="5661678"/>
            <a:ext cx="356443" cy="327503"/>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lowchart: Terminator 89"/>
          <p:cNvSpPr/>
          <p:nvPr/>
        </p:nvSpPr>
        <p:spPr>
          <a:xfrm rot="20130232" flipV="1">
            <a:off x="8877065" y="5021424"/>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Flowchart: Terminator 96"/>
          <p:cNvSpPr/>
          <p:nvPr/>
        </p:nvSpPr>
        <p:spPr>
          <a:xfrm rot="17161369">
            <a:off x="7578295" y="5635696"/>
            <a:ext cx="469508" cy="13813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8" name="Flowchart: Terminator 97"/>
          <p:cNvSpPr/>
          <p:nvPr/>
        </p:nvSpPr>
        <p:spPr>
          <a:xfrm rot="17161369">
            <a:off x="7583715" y="6101831"/>
            <a:ext cx="562285" cy="5966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00" name="Straight Connector 99"/>
          <p:cNvCxnSpPr/>
          <p:nvPr/>
        </p:nvCxnSpPr>
        <p:spPr>
          <a:xfrm>
            <a:off x="927094" y="4050324"/>
            <a:ext cx="1543436" cy="0"/>
          </a:xfrm>
          <a:prstGeom prst="line">
            <a:avLst/>
          </a:prstGeom>
        </p:spPr>
        <p:style>
          <a:lnRef idx="2">
            <a:schemeClr val="dk1"/>
          </a:lnRef>
          <a:fillRef idx="0">
            <a:schemeClr val="dk1"/>
          </a:fillRef>
          <a:effectRef idx="1">
            <a:schemeClr val="dk1"/>
          </a:effectRef>
          <a:fontRef idx="minor">
            <a:schemeClr val="tx1"/>
          </a:fontRef>
        </p:style>
      </p:cxn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Flowchart: Terminator 111"/>
          <p:cNvSpPr/>
          <p:nvPr/>
        </p:nvSpPr>
        <p:spPr>
          <a:xfrm rot="15109834">
            <a:off x="7517958" y="4208388"/>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Flowchart: Terminator 112"/>
          <p:cNvSpPr/>
          <p:nvPr/>
        </p:nvSpPr>
        <p:spPr>
          <a:xfrm rot="15109834">
            <a:off x="7538434" y="4779395"/>
            <a:ext cx="383522" cy="106997"/>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5" name="Straight Connector 114"/>
          <p:cNvCxnSpPr/>
          <p:nvPr/>
        </p:nvCxnSpPr>
        <p:spPr>
          <a:xfrm>
            <a:off x="3217080" y="5335196"/>
            <a:ext cx="1543436" cy="0"/>
          </a:xfrm>
          <a:prstGeom prst="line">
            <a:avLst/>
          </a:prstGeom>
        </p:spPr>
        <p:style>
          <a:lnRef idx="2">
            <a:schemeClr val="dk1"/>
          </a:lnRef>
          <a:fillRef idx="0">
            <a:schemeClr val="dk1"/>
          </a:fillRef>
          <a:effectRef idx="1">
            <a:schemeClr val="dk1"/>
          </a:effectRef>
          <a:fontRef idx="minor">
            <a:schemeClr val="tx1"/>
          </a:fontRef>
        </p:style>
      </p:cxnSp>
      <p:sp>
        <p:nvSpPr>
          <p:cNvPr id="121" name="Freeform 120"/>
          <p:cNvSpPr/>
          <p:nvPr/>
        </p:nvSpPr>
        <p:spPr>
          <a:xfrm>
            <a:off x="908268" y="3600874"/>
            <a:ext cx="1673818" cy="507750"/>
          </a:xfrm>
          <a:custGeom>
            <a:avLst/>
            <a:gdLst>
              <a:gd name="connsiteX0" fmla="*/ 0 w 1519371"/>
              <a:gd name="connsiteY0" fmla="*/ 464034 h 503698"/>
              <a:gd name="connsiteX1" fmla="*/ 477672 w 1519371"/>
              <a:gd name="connsiteY1" fmla="*/ 10 h 503698"/>
              <a:gd name="connsiteX2" fmla="*/ 1419367 w 1519371"/>
              <a:gd name="connsiteY2" fmla="*/ 450386 h 503698"/>
              <a:gd name="connsiteX3" fmla="*/ 1446663 w 1519371"/>
              <a:gd name="connsiteY3" fmla="*/ 477682 h 503698"/>
            </a:gdLst>
            <a:ahLst/>
            <a:cxnLst>
              <a:cxn ang="0">
                <a:pos x="connsiteX0" y="connsiteY0"/>
              </a:cxn>
              <a:cxn ang="0">
                <a:pos x="connsiteX1" y="connsiteY1"/>
              </a:cxn>
              <a:cxn ang="0">
                <a:pos x="connsiteX2" y="connsiteY2"/>
              </a:cxn>
              <a:cxn ang="0">
                <a:pos x="connsiteX3" y="connsiteY3"/>
              </a:cxn>
            </a:cxnLst>
            <a:rect l="l" t="t" r="r" b="b"/>
            <a:pathLst>
              <a:path w="1519371" h="503698">
                <a:moveTo>
                  <a:pt x="0" y="464034"/>
                </a:moveTo>
                <a:cubicBezTo>
                  <a:pt x="120555" y="233159"/>
                  <a:pt x="241111" y="2285"/>
                  <a:pt x="477672" y="10"/>
                </a:cubicBezTo>
                <a:cubicBezTo>
                  <a:pt x="714233" y="-2265"/>
                  <a:pt x="1257869" y="370774"/>
                  <a:pt x="1419367" y="450386"/>
                </a:cubicBezTo>
                <a:cubicBezTo>
                  <a:pt x="1580865" y="529998"/>
                  <a:pt x="1513764" y="503840"/>
                  <a:pt x="1446663" y="477682"/>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Freeform 126"/>
          <p:cNvSpPr/>
          <p:nvPr/>
        </p:nvSpPr>
        <p:spPr>
          <a:xfrm>
            <a:off x="3261815" y="5213445"/>
            <a:ext cx="1528549" cy="518862"/>
          </a:xfrm>
          <a:custGeom>
            <a:avLst/>
            <a:gdLst>
              <a:gd name="connsiteX0" fmla="*/ 0 w 1528549"/>
              <a:gd name="connsiteY0" fmla="*/ 0 h 518862"/>
              <a:gd name="connsiteX1" fmla="*/ 614149 w 1528549"/>
              <a:gd name="connsiteY1" fmla="*/ 518615 h 518862"/>
              <a:gd name="connsiteX2" fmla="*/ 1351128 w 1528549"/>
              <a:gd name="connsiteY2" fmla="*/ 68239 h 518862"/>
              <a:gd name="connsiteX3" fmla="*/ 1528549 w 1528549"/>
              <a:gd name="connsiteY3" fmla="*/ 54591 h 518862"/>
            </a:gdLst>
            <a:ahLst/>
            <a:cxnLst>
              <a:cxn ang="0">
                <a:pos x="connsiteX0" y="connsiteY0"/>
              </a:cxn>
              <a:cxn ang="0">
                <a:pos x="connsiteX1" y="connsiteY1"/>
              </a:cxn>
              <a:cxn ang="0">
                <a:pos x="connsiteX2" y="connsiteY2"/>
              </a:cxn>
              <a:cxn ang="0">
                <a:pos x="connsiteX3" y="connsiteY3"/>
              </a:cxn>
            </a:cxnLst>
            <a:rect l="l" t="t" r="r" b="b"/>
            <a:pathLst>
              <a:path w="1528549" h="518862">
                <a:moveTo>
                  <a:pt x="0" y="0"/>
                </a:moveTo>
                <a:cubicBezTo>
                  <a:pt x="194480" y="253621"/>
                  <a:pt x="388961" y="507242"/>
                  <a:pt x="614149" y="518615"/>
                </a:cubicBezTo>
                <a:cubicBezTo>
                  <a:pt x="839337" y="529988"/>
                  <a:pt x="1198728" y="145576"/>
                  <a:pt x="1351128" y="68239"/>
                </a:cubicBezTo>
                <a:cubicBezTo>
                  <a:pt x="1503528" y="-9098"/>
                  <a:pt x="1516038" y="22746"/>
                  <a:pt x="1528549" y="54591"/>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1" name="Straight Connector 180"/>
          <p:cNvCxnSpPr/>
          <p:nvPr/>
        </p:nvCxnSpPr>
        <p:spPr>
          <a:xfrm>
            <a:off x="927094" y="3801726"/>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3217080" y="5117818"/>
            <a:ext cx="0" cy="434756"/>
          </a:xfrm>
          <a:prstGeom prst="line">
            <a:avLst/>
          </a:prstGeom>
        </p:spPr>
        <p:style>
          <a:lnRef idx="2">
            <a:schemeClr val="dk1"/>
          </a:lnRef>
          <a:fillRef idx="0">
            <a:schemeClr val="dk1"/>
          </a:fillRef>
          <a:effectRef idx="1">
            <a:schemeClr val="dk1"/>
          </a:effectRef>
          <a:fontRef idx="minor">
            <a:schemeClr val="tx1"/>
          </a:fontRef>
        </p:style>
      </p:cxn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cxnSp>
        <p:nvCxnSpPr>
          <p:cNvPr id="12" name="Straight Connector 11"/>
          <p:cNvCxnSpPr/>
          <p:nvPr/>
        </p:nvCxnSpPr>
        <p:spPr>
          <a:xfrm>
            <a:off x="1391345" y="3549305"/>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3864630" y="5244398"/>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a:xfrm flipH="1">
            <a:off x="605973" y="3743481"/>
            <a:ext cx="8176" cy="345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2169994" y="5378300"/>
            <a:ext cx="28106" cy="268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2541352" y="5328178"/>
            <a:ext cx="40734" cy="319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816339" y="4239911"/>
            <a:ext cx="140074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2" name="Curved Connector 81"/>
          <p:cNvCxnSpPr/>
          <p:nvPr/>
        </p:nvCxnSpPr>
        <p:spPr>
          <a:xfrm flipV="1">
            <a:off x="4356746" y="5411328"/>
            <a:ext cx="822304" cy="414487"/>
          </a:xfrm>
          <a:prstGeom prst="curvedConnector3">
            <a:avLst>
              <a:gd name="adj1" fmla="val 171158"/>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94" name="Oval 93"/>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94" name="Oval 93"/>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77470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23</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lowchart: Delay 60"/>
          <p:cNvSpPr/>
          <p:nvPr/>
        </p:nvSpPr>
        <p:spPr>
          <a:xfrm rot="16200000">
            <a:off x="437952" y="4078696"/>
            <a:ext cx="336041" cy="357414"/>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lowchart: Delay 61"/>
          <p:cNvSpPr/>
          <p:nvPr/>
        </p:nvSpPr>
        <p:spPr>
          <a:xfrm rot="4816928">
            <a:off x="1985440" y="5003298"/>
            <a:ext cx="363896" cy="391330"/>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4" name="Flowchart: Delay 73"/>
          <p:cNvSpPr/>
          <p:nvPr/>
        </p:nvSpPr>
        <p:spPr>
          <a:xfrm rot="16200000">
            <a:off x="2363130" y="5661678"/>
            <a:ext cx="356443" cy="327503"/>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lowchart: Terminator 89"/>
          <p:cNvSpPr/>
          <p:nvPr/>
        </p:nvSpPr>
        <p:spPr>
          <a:xfrm rot="20130232" flipV="1">
            <a:off x="8877065" y="5021424"/>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Flowchart: Terminator 96"/>
          <p:cNvSpPr/>
          <p:nvPr/>
        </p:nvSpPr>
        <p:spPr>
          <a:xfrm rot="17161369">
            <a:off x="7578295" y="5635696"/>
            <a:ext cx="469508" cy="13813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8" name="Flowchart: Terminator 97"/>
          <p:cNvSpPr/>
          <p:nvPr/>
        </p:nvSpPr>
        <p:spPr>
          <a:xfrm rot="17161369">
            <a:off x="7583715" y="6101831"/>
            <a:ext cx="562285" cy="5966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00" name="Straight Connector 99"/>
          <p:cNvCxnSpPr/>
          <p:nvPr/>
        </p:nvCxnSpPr>
        <p:spPr>
          <a:xfrm>
            <a:off x="927094" y="4050324"/>
            <a:ext cx="1543436" cy="0"/>
          </a:xfrm>
          <a:prstGeom prst="line">
            <a:avLst/>
          </a:prstGeom>
        </p:spPr>
        <p:style>
          <a:lnRef idx="2">
            <a:schemeClr val="dk1"/>
          </a:lnRef>
          <a:fillRef idx="0">
            <a:schemeClr val="dk1"/>
          </a:fillRef>
          <a:effectRef idx="1">
            <a:schemeClr val="dk1"/>
          </a:effectRef>
          <a:fontRef idx="minor">
            <a:schemeClr val="tx1"/>
          </a:fontRef>
        </p:style>
      </p:cxn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Flowchart: Terminator 111"/>
          <p:cNvSpPr/>
          <p:nvPr/>
        </p:nvSpPr>
        <p:spPr>
          <a:xfrm rot="15109834">
            <a:off x="7517958" y="4208388"/>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Flowchart: Terminator 112"/>
          <p:cNvSpPr/>
          <p:nvPr/>
        </p:nvSpPr>
        <p:spPr>
          <a:xfrm rot="15109834">
            <a:off x="7538434" y="4779395"/>
            <a:ext cx="383522" cy="106997"/>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5" name="Straight Connector 114"/>
          <p:cNvCxnSpPr/>
          <p:nvPr/>
        </p:nvCxnSpPr>
        <p:spPr>
          <a:xfrm>
            <a:off x="3217080" y="5335196"/>
            <a:ext cx="1543436" cy="0"/>
          </a:xfrm>
          <a:prstGeom prst="line">
            <a:avLst/>
          </a:prstGeom>
        </p:spPr>
        <p:style>
          <a:lnRef idx="2">
            <a:schemeClr val="dk1"/>
          </a:lnRef>
          <a:fillRef idx="0">
            <a:schemeClr val="dk1"/>
          </a:fillRef>
          <a:effectRef idx="1">
            <a:schemeClr val="dk1"/>
          </a:effectRef>
          <a:fontRef idx="minor">
            <a:schemeClr val="tx1"/>
          </a:fontRef>
        </p:style>
      </p:cxnSp>
      <p:sp>
        <p:nvSpPr>
          <p:cNvPr id="121" name="Freeform 120"/>
          <p:cNvSpPr/>
          <p:nvPr/>
        </p:nvSpPr>
        <p:spPr>
          <a:xfrm>
            <a:off x="908268" y="3600874"/>
            <a:ext cx="1673818" cy="507750"/>
          </a:xfrm>
          <a:custGeom>
            <a:avLst/>
            <a:gdLst>
              <a:gd name="connsiteX0" fmla="*/ 0 w 1519371"/>
              <a:gd name="connsiteY0" fmla="*/ 464034 h 503698"/>
              <a:gd name="connsiteX1" fmla="*/ 477672 w 1519371"/>
              <a:gd name="connsiteY1" fmla="*/ 10 h 503698"/>
              <a:gd name="connsiteX2" fmla="*/ 1419367 w 1519371"/>
              <a:gd name="connsiteY2" fmla="*/ 450386 h 503698"/>
              <a:gd name="connsiteX3" fmla="*/ 1446663 w 1519371"/>
              <a:gd name="connsiteY3" fmla="*/ 477682 h 503698"/>
            </a:gdLst>
            <a:ahLst/>
            <a:cxnLst>
              <a:cxn ang="0">
                <a:pos x="connsiteX0" y="connsiteY0"/>
              </a:cxn>
              <a:cxn ang="0">
                <a:pos x="connsiteX1" y="connsiteY1"/>
              </a:cxn>
              <a:cxn ang="0">
                <a:pos x="connsiteX2" y="connsiteY2"/>
              </a:cxn>
              <a:cxn ang="0">
                <a:pos x="connsiteX3" y="connsiteY3"/>
              </a:cxn>
            </a:cxnLst>
            <a:rect l="l" t="t" r="r" b="b"/>
            <a:pathLst>
              <a:path w="1519371" h="503698">
                <a:moveTo>
                  <a:pt x="0" y="464034"/>
                </a:moveTo>
                <a:cubicBezTo>
                  <a:pt x="120555" y="233159"/>
                  <a:pt x="241111" y="2285"/>
                  <a:pt x="477672" y="10"/>
                </a:cubicBezTo>
                <a:cubicBezTo>
                  <a:pt x="714233" y="-2265"/>
                  <a:pt x="1257869" y="370774"/>
                  <a:pt x="1419367" y="450386"/>
                </a:cubicBezTo>
                <a:cubicBezTo>
                  <a:pt x="1580865" y="529998"/>
                  <a:pt x="1513764" y="503840"/>
                  <a:pt x="1446663" y="477682"/>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Freeform 126"/>
          <p:cNvSpPr/>
          <p:nvPr/>
        </p:nvSpPr>
        <p:spPr>
          <a:xfrm>
            <a:off x="3261815" y="5213445"/>
            <a:ext cx="1528549" cy="518862"/>
          </a:xfrm>
          <a:custGeom>
            <a:avLst/>
            <a:gdLst>
              <a:gd name="connsiteX0" fmla="*/ 0 w 1528549"/>
              <a:gd name="connsiteY0" fmla="*/ 0 h 518862"/>
              <a:gd name="connsiteX1" fmla="*/ 614149 w 1528549"/>
              <a:gd name="connsiteY1" fmla="*/ 518615 h 518862"/>
              <a:gd name="connsiteX2" fmla="*/ 1351128 w 1528549"/>
              <a:gd name="connsiteY2" fmla="*/ 68239 h 518862"/>
              <a:gd name="connsiteX3" fmla="*/ 1528549 w 1528549"/>
              <a:gd name="connsiteY3" fmla="*/ 54591 h 518862"/>
            </a:gdLst>
            <a:ahLst/>
            <a:cxnLst>
              <a:cxn ang="0">
                <a:pos x="connsiteX0" y="connsiteY0"/>
              </a:cxn>
              <a:cxn ang="0">
                <a:pos x="connsiteX1" y="connsiteY1"/>
              </a:cxn>
              <a:cxn ang="0">
                <a:pos x="connsiteX2" y="connsiteY2"/>
              </a:cxn>
              <a:cxn ang="0">
                <a:pos x="connsiteX3" y="connsiteY3"/>
              </a:cxn>
            </a:cxnLst>
            <a:rect l="l" t="t" r="r" b="b"/>
            <a:pathLst>
              <a:path w="1528549" h="518862">
                <a:moveTo>
                  <a:pt x="0" y="0"/>
                </a:moveTo>
                <a:cubicBezTo>
                  <a:pt x="194480" y="253621"/>
                  <a:pt x="388961" y="507242"/>
                  <a:pt x="614149" y="518615"/>
                </a:cubicBezTo>
                <a:cubicBezTo>
                  <a:pt x="839337" y="529988"/>
                  <a:pt x="1198728" y="145576"/>
                  <a:pt x="1351128" y="68239"/>
                </a:cubicBezTo>
                <a:cubicBezTo>
                  <a:pt x="1503528" y="-9098"/>
                  <a:pt x="1516038" y="22746"/>
                  <a:pt x="1528549" y="54591"/>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1" name="Straight Connector 180"/>
          <p:cNvCxnSpPr/>
          <p:nvPr/>
        </p:nvCxnSpPr>
        <p:spPr>
          <a:xfrm>
            <a:off x="927094" y="3801726"/>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3217080" y="5117818"/>
            <a:ext cx="0" cy="434756"/>
          </a:xfrm>
          <a:prstGeom prst="line">
            <a:avLst/>
          </a:prstGeom>
        </p:spPr>
        <p:style>
          <a:lnRef idx="2">
            <a:schemeClr val="dk1"/>
          </a:lnRef>
          <a:fillRef idx="0">
            <a:schemeClr val="dk1"/>
          </a:fillRef>
          <a:effectRef idx="1">
            <a:schemeClr val="dk1"/>
          </a:effectRef>
          <a:fontRef idx="minor">
            <a:schemeClr val="tx1"/>
          </a:fontRef>
        </p:style>
      </p:cxn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cxnSp>
        <p:nvCxnSpPr>
          <p:cNvPr id="12" name="Straight Connector 11"/>
          <p:cNvCxnSpPr/>
          <p:nvPr/>
        </p:nvCxnSpPr>
        <p:spPr>
          <a:xfrm>
            <a:off x="1391345" y="3549305"/>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3864630" y="5244398"/>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a:xfrm flipH="1">
            <a:off x="605973" y="3743481"/>
            <a:ext cx="8176" cy="345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2169994" y="5378300"/>
            <a:ext cx="28106" cy="2689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a:off x="2541352" y="5328178"/>
            <a:ext cx="40734" cy="319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816339" y="4239911"/>
            <a:ext cx="140074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2" name="Curved Connector 81"/>
          <p:cNvCxnSpPr/>
          <p:nvPr/>
        </p:nvCxnSpPr>
        <p:spPr>
          <a:xfrm flipV="1">
            <a:off x="4356746" y="5411328"/>
            <a:ext cx="822304" cy="414487"/>
          </a:xfrm>
          <a:prstGeom prst="curvedConnector3">
            <a:avLst>
              <a:gd name="adj1" fmla="val 17115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4" name="Straight Connector 93"/>
          <p:cNvCxnSpPr/>
          <p:nvPr/>
        </p:nvCxnSpPr>
        <p:spPr>
          <a:xfrm>
            <a:off x="3400171" y="4018318"/>
            <a:ext cx="1543436" cy="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3385757" y="3795064"/>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778289" y="3816693"/>
            <a:ext cx="0" cy="434756"/>
          </a:xfrm>
          <a:prstGeom prst="line">
            <a:avLst/>
          </a:prstGeom>
        </p:spPr>
        <p:style>
          <a:lnRef idx="2">
            <a:schemeClr val="dk1"/>
          </a:lnRef>
          <a:fillRef idx="0">
            <a:schemeClr val="dk1"/>
          </a:fillRef>
          <a:effectRef idx="1">
            <a:schemeClr val="dk1"/>
          </a:effectRef>
          <a:fontRef idx="minor">
            <a:schemeClr val="tx1"/>
          </a:fontRef>
        </p:style>
      </p:cxnSp>
      <p:sp>
        <p:nvSpPr>
          <p:cNvPr id="102" name="Freeform 101"/>
          <p:cNvSpPr/>
          <p:nvPr/>
        </p:nvSpPr>
        <p:spPr>
          <a:xfrm>
            <a:off x="3370997" y="3529345"/>
            <a:ext cx="1528549" cy="851586"/>
          </a:xfrm>
          <a:custGeom>
            <a:avLst/>
            <a:gdLst>
              <a:gd name="connsiteX0" fmla="*/ 0 w 1528549"/>
              <a:gd name="connsiteY0" fmla="*/ 442154 h 851586"/>
              <a:gd name="connsiteX1" fmla="*/ 313899 w 1528549"/>
              <a:gd name="connsiteY1" fmla="*/ 401210 h 851586"/>
              <a:gd name="connsiteX2" fmla="*/ 723331 w 1528549"/>
              <a:gd name="connsiteY2" fmla="*/ 278380 h 851586"/>
              <a:gd name="connsiteX3" fmla="*/ 968991 w 1528549"/>
              <a:gd name="connsiteY3" fmla="*/ 19073 h 851586"/>
              <a:gd name="connsiteX4" fmla="*/ 1528549 w 1528549"/>
              <a:gd name="connsiteY4" fmla="*/ 851586 h 85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549" h="851586">
                <a:moveTo>
                  <a:pt x="0" y="442154"/>
                </a:moveTo>
                <a:cubicBezTo>
                  <a:pt x="96672" y="435330"/>
                  <a:pt x="193344" y="428506"/>
                  <a:pt x="313899" y="401210"/>
                </a:cubicBezTo>
                <a:cubicBezTo>
                  <a:pt x="434454" y="373914"/>
                  <a:pt x="614149" y="342070"/>
                  <a:pt x="723331" y="278380"/>
                </a:cubicBezTo>
                <a:cubicBezTo>
                  <a:pt x="832513" y="214690"/>
                  <a:pt x="834788" y="-76461"/>
                  <a:pt x="968991" y="19073"/>
                </a:cubicBezTo>
                <a:cubicBezTo>
                  <a:pt x="1103194" y="114607"/>
                  <a:pt x="1315871" y="483096"/>
                  <a:pt x="1528549" y="85158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4326958" y="3483900"/>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a:off x="5778289" y="4050324"/>
            <a:ext cx="1543436" cy="0"/>
          </a:xfrm>
          <a:prstGeom prst="line">
            <a:avLst/>
          </a:prstGeom>
        </p:spPr>
        <p:style>
          <a:lnRef idx="2">
            <a:schemeClr val="dk1"/>
          </a:lnRef>
          <a:fillRef idx="0">
            <a:schemeClr val="dk1"/>
          </a:fillRef>
          <a:effectRef idx="1">
            <a:schemeClr val="dk1"/>
          </a:effectRef>
          <a:fontRef idx="minor">
            <a:schemeClr val="tx1"/>
          </a:fontRef>
        </p:style>
      </p:cxnSp>
      <p:sp>
        <p:nvSpPr>
          <p:cNvPr id="107" name="Freeform 106"/>
          <p:cNvSpPr/>
          <p:nvPr/>
        </p:nvSpPr>
        <p:spPr>
          <a:xfrm>
            <a:off x="5868537" y="3780393"/>
            <a:ext cx="1392072" cy="232049"/>
          </a:xfrm>
          <a:custGeom>
            <a:avLst/>
            <a:gdLst>
              <a:gd name="connsiteX0" fmla="*/ 0 w 1392072"/>
              <a:gd name="connsiteY0" fmla="*/ 136514 h 232049"/>
              <a:gd name="connsiteX1" fmla="*/ 464024 w 1392072"/>
              <a:gd name="connsiteY1" fmla="*/ 37 h 232049"/>
              <a:gd name="connsiteX2" fmla="*/ 627797 w 1392072"/>
              <a:gd name="connsiteY2" fmla="*/ 122867 h 232049"/>
              <a:gd name="connsiteX3" fmla="*/ 900753 w 1392072"/>
              <a:gd name="connsiteY3" fmla="*/ 136514 h 232049"/>
              <a:gd name="connsiteX4" fmla="*/ 1214651 w 1392072"/>
              <a:gd name="connsiteY4" fmla="*/ 122867 h 232049"/>
              <a:gd name="connsiteX5" fmla="*/ 1392072 w 1392072"/>
              <a:gd name="connsiteY5" fmla="*/ 232049 h 23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2072" h="232049">
                <a:moveTo>
                  <a:pt x="0" y="136514"/>
                </a:moveTo>
                <a:cubicBezTo>
                  <a:pt x="179695" y="69412"/>
                  <a:pt x="359391" y="2311"/>
                  <a:pt x="464024" y="37"/>
                </a:cubicBezTo>
                <a:cubicBezTo>
                  <a:pt x="568657" y="-2237"/>
                  <a:pt x="555009" y="100121"/>
                  <a:pt x="627797" y="122867"/>
                </a:cubicBezTo>
                <a:cubicBezTo>
                  <a:pt x="700585" y="145613"/>
                  <a:pt x="802944" y="136514"/>
                  <a:pt x="900753" y="136514"/>
                </a:cubicBezTo>
                <a:cubicBezTo>
                  <a:pt x="998562" y="136514"/>
                  <a:pt x="1132764" y="106944"/>
                  <a:pt x="1214651" y="122867"/>
                </a:cubicBezTo>
                <a:cubicBezTo>
                  <a:pt x="1296538" y="138790"/>
                  <a:pt x="1344305" y="185419"/>
                  <a:pt x="1392072" y="23204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8" name="Oval 107"/>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b="0" dirty="0" smtClean="0"/>
              </a:p>
            </p:txBody>
          </p:sp>
        </mc:Choice>
        <mc:Fallback>
          <p:sp>
            <p:nvSpPr>
              <p:cNvPr id="108" name="Oval 107"/>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18349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81" y="152400"/>
            <a:ext cx="9429463" cy="758627"/>
          </a:xfrm>
        </p:spPr>
        <p:txBody>
          <a:bodyPr>
            <a:normAutofit fontScale="90000"/>
          </a:bodyPr>
          <a:lstStyle/>
          <a:p>
            <a:r>
              <a:rPr lang="en-US" dirty="0" err="1" smtClean="0"/>
              <a:t>NestMC</a:t>
            </a:r>
            <a:endParaRPr lang="en-US" dirty="0"/>
          </a:p>
        </p:txBody>
      </p:sp>
      <p:sp>
        <p:nvSpPr>
          <p:cNvPr id="3" name="Content Placeholder 2"/>
          <p:cNvSpPr>
            <a:spLocks noGrp="1"/>
          </p:cNvSpPr>
          <p:nvPr>
            <p:ph idx="1"/>
          </p:nvPr>
        </p:nvSpPr>
        <p:spPr>
          <a:xfrm>
            <a:off x="114301" y="1246801"/>
            <a:ext cx="5100638" cy="5025412"/>
          </a:xfrm>
        </p:spPr>
        <p:txBody>
          <a:bodyPr>
            <a:normAutofit fontScale="92500" lnSpcReduction="10000"/>
          </a:bodyPr>
          <a:lstStyle/>
          <a:p>
            <a:pPr>
              <a:buFont typeface="Wingdings" panose="05000000000000000000" pitchFamily="2" charset="2"/>
              <a:buChar char="§"/>
            </a:pPr>
            <a:r>
              <a:rPr lang="en-US" dirty="0" smtClean="0"/>
              <a:t>Basic unit of modeling frustum</a:t>
            </a:r>
          </a:p>
          <a:p>
            <a:pPr>
              <a:buFont typeface="Wingdings" panose="05000000000000000000" pitchFamily="2" charset="2"/>
              <a:buChar char="§"/>
            </a:pPr>
            <a:r>
              <a:rPr lang="en-US" dirty="0" smtClean="0"/>
              <a:t>Balance the currents</a:t>
            </a:r>
          </a:p>
          <a:p>
            <a:pPr lvl="1">
              <a:buFont typeface="Arial" panose="020B0604020202020204" pitchFamily="34" charset="0"/>
              <a:buChar char="•"/>
            </a:pPr>
            <a:r>
              <a:rPr lang="en-US" dirty="0"/>
              <a:t>S</a:t>
            </a:r>
            <a:r>
              <a:rPr lang="en-US" dirty="0" smtClean="0"/>
              <a:t>ynapses, voltage dependent conductances (expensive)</a:t>
            </a:r>
          </a:p>
          <a:p>
            <a:pPr>
              <a:buFont typeface="Wingdings" panose="05000000000000000000" pitchFamily="2" charset="2"/>
              <a:buChar char="§"/>
            </a:pPr>
            <a:r>
              <a:rPr lang="en-US" dirty="0" smtClean="0"/>
              <a:t>The magic sauce:</a:t>
            </a:r>
            <a:endParaRPr lang="en-US" dirty="0"/>
          </a:p>
          <a:p>
            <a:pPr lvl="1">
              <a:buFont typeface="Arial" panose="020B0604020202020204" pitchFamily="34" charset="0"/>
              <a:buChar char="•"/>
            </a:pPr>
            <a:r>
              <a:rPr lang="en-US" dirty="0" smtClean="0"/>
              <a:t>Almost all calculations are completely independent</a:t>
            </a:r>
          </a:p>
          <a:p>
            <a:pPr>
              <a:buFont typeface="Wingdings" panose="05000000000000000000" pitchFamily="2" charset="2"/>
              <a:buChar char="§"/>
            </a:pPr>
            <a:r>
              <a:rPr lang="en-US" dirty="0" smtClean="0"/>
              <a:t>Parallel at multiple levels</a:t>
            </a:r>
          </a:p>
          <a:p>
            <a:pPr>
              <a:buFont typeface="Wingdings" panose="05000000000000000000" pitchFamily="2" charset="2"/>
              <a:buChar char="§"/>
            </a:pPr>
            <a:r>
              <a:rPr lang="en-US" dirty="0" smtClean="0"/>
              <a:t>Redistribution and segmentation for coalesced memory access</a:t>
            </a:r>
          </a:p>
        </p:txBody>
      </p:sp>
      <p:sp>
        <p:nvSpPr>
          <p:cNvPr id="4" name="Slide Number Placeholder 3"/>
          <p:cNvSpPr>
            <a:spLocks noGrp="1"/>
          </p:cNvSpPr>
          <p:nvPr>
            <p:ph type="sldNum" sz="quarter" idx="4"/>
          </p:nvPr>
        </p:nvSpPr>
        <p:spPr/>
        <p:txBody>
          <a:bodyPr/>
          <a:lstStyle/>
          <a:p>
            <a:fld id="{5373A736-8DFA-7A45-A29E-2DADACEF8797}" type="slidenum">
              <a:rPr lang="en-GB" smtClean="0"/>
              <a:pPr/>
              <a:t>24</a:t>
            </a:fld>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708" y="1230026"/>
            <a:ext cx="4574292" cy="4918688"/>
          </a:xfrm>
          <a:prstGeom prst="rect">
            <a:avLst/>
          </a:prstGeom>
        </p:spPr>
      </p:pic>
    </p:spTree>
    <p:extLst>
      <p:ext uri="{BB962C8B-B14F-4D97-AF65-F5344CB8AC3E}">
        <p14:creationId xmlns:p14="http://schemas.microsoft.com/office/powerpoint/2010/main" val="29550584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dirty="0" smtClean="0"/>
              <a:t>  - Why?</a:t>
            </a:r>
            <a:endParaRPr lang="en-US" dirty="0"/>
          </a:p>
        </p:txBody>
      </p:sp>
      <p:sp>
        <p:nvSpPr>
          <p:cNvPr id="3" name="Content Placeholder 2"/>
          <p:cNvSpPr>
            <a:spLocks noGrp="1"/>
          </p:cNvSpPr>
          <p:nvPr>
            <p:ph idx="1"/>
          </p:nvPr>
        </p:nvSpPr>
        <p:spPr/>
        <p:txBody>
          <a:bodyPr anchor="t">
            <a:normAutofit lnSpcReduction="10000"/>
          </a:bodyPr>
          <a:lstStyle/>
          <a:p>
            <a:r>
              <a:rPr lang="en-US" dirty="0"/>
              <a:t>Existing simulator have a long history and large ‘essential’ feature space</a:t>
            </a:r>
          </a:p>
          <a:p>
            <a:pPr lvl="1"/>
            <a:r>
              <a:rPr lang="en-US" dirty="0"/>
              <a:t>Technical debt</a:t>
            </a:r>
          </a:p>
          <a:p>
            <a:pPr lvl="1"/>
            <a:r>
              <a:rPr lang="en-US" dirty="0"/>
              <a:t>Refactoring for Highly parallel architectures is non-trivial</a:t>
            </a:r>
          </a:p>
          <a:p>
            <a:pPr lvl="1"/>
            <a:r>
              <a:rPr lang="en-US" dirty="0"/>
              <a:t>Not all features </a:t>
            </a:r>
            <a:r>
              <a:rPr lang="en-US" dirty="0" smtClean="0"/>
              <a:t>work in </a:t>
            </a:r>
            <a:r>
              <a:rPr lang="en-US" dirty="0"/>
              <a:t>highly parallel </a:t>
            </a:r>
            <a:r>
              <a:rPr lang="en-US" dirty="0" smtClean="0"/>
              <a:t>setting</a:t>
            </a:r>
          </a:p>
          <a:p>
            <a:r>
              <a:rPr lang="en-US" dirty="0" smtClean="0"/>
              <a:t>The </a:t>
            </a:r>
            <a:r>
              <a:rPr lang="en-US" dirty="0"/>
              <a:t>opportunity to build for future HPC </a:t>
            </a:r>
            <a:r>
              <a:rPr lang="en-US" dirty="0" smtClean="0"/>
              <a:t>hardware:</a:t>
            </a:r>
          </a:p>
          <a:p>
            <a:pPr lvl="1"/>
            <a:r>
              <a:rPr lang="en-US" dirty="0" smtClean="0"/>
              <a:t>Highly parallel architecture: intel KNL, GPU</a:t>
            </a:r>
          </a:p>
          <a:p>
            <a:pPr lvl="1"/>
            <a:r>
              <a:rPr lang="en-US" dirty="0" smtClean="0"/>
              <a:t>Wide vector operations: AVX512</a:t>
            </a:r>
          </a:p>
          <a:p>
            <a:pPr lvl="1"/>
            <a:r>
              <a:rPr lang="en-US" dirty="0" smtClean="0"/>
              <a:t>Specialized accelerator hardware: GPU, FPGA</a:t>
            </a:r>
          </a:p>
          <a:p>
            <a:r>
              <a:rPr lang="en-US" dirty="0" smtClean="0"/>
              <a:t>Co-design of new and complicated use-cases</a:t>
            </a:r>
          </a:p>
        </p:txBody>
      </p:sp>
      <p:sp>
        <p:nvSpPr>
          <p:cNvPr id="4" name="Slide Number Placeholder 3"/>
          <p:cNvSpPr>
            <a:spLocks noGrp="1"/>
          </p:cNvSpPr>
          <p:nvPr>
            <p:ph type="sldNum" sz="quarter" idx="4"/>
          </p:nvPr>
        </p:nvSpPr>
        <p:spPr/>
        <p:txBody>
          <a:bodyPr/>
          <a:lstStyle/>
          <a:p>
            <a:fld id="{5373A736-8DFA-7A45-A29E-2DADACEF8797}" type="slidenum">
              <a:rPr lang="en-GB" smtClean="0"/>
              <a:pPr/>
              <a:t>25</a:t>
            </a:fld>
            <a:endParaRPr lang="en-GB" dirty="0"/>
          </a:p>
        </p:txBody>
      </p:sp>
    </p:spTree>
    <p:extLst>
      <p:ext uri="{BB962C8B-B14F-4D97-AF65-F5344CB8AC3E}">
        <p14:creationId xmlns:p14="http://schemas.microsoft.com/office/powerpoint/2010/main" val="5691252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Use-Case 1: Brain region</a:t>
            </a:r>
            <a:endParaRPr lang="en-US" dirty="0"/>
          </a:p>
        </p:txBody>
      </p:sp>
      <p:sp>
        <p:nvSpPr>
          <p:cNvPr id="3" name="Content Placeholder 2"/>
          <p:cNvSpPr>
            <a:spLocks noGrp="1"/>
          </p:cNvSpPr>
          <p:nvPr>
            <p:ph idx="1"/>
          </p:nvPr>
        </p:nvSpPr>
        <p:spPr/>
        <p:txBody>
          <a:bodyPr>
            <a:normAutofit lnSpcReduction="10000"/>
          </a:bodyPr>
          <a:lstStyle/>
          <a:p>
            <a:r>
              <a:rPr lang="en-US" dirty="0" smtClean="0"/>
              <a:t>Large scale simulation of whole </a:t>
            </a:r>
            <a:br>
              <a:rPr lang="en-US" dirty="0" smtClean="0"/>
            </a:br>
            <a:r>
              <a:rPr lang="en-US" dirty="0" smtClean="0"/>
              <a:t>brain regions: 4E6 neurons</a:t>
            </a:r>
          </a:p>
          <a:p>
            <a:pPr lvl="1"/>
            <a:r>
              <a:rPr lang="en-US" dirty="0" smtClean="0"/>
              <a:t>Existing software requires large BGP </a:t>
            </a:r>
            <a:br>
              <a:rPr lang="en-US" dirty="0" smtClean="0"/>
            </a:br>
            <a:r>
              <a:rPr lang="en-US" dirty="0" smtClean="0"/>
              <a:t>cluster for simulation of 2E5</a:t>
            </a:r>
          </a:p>
          <a:p>
            <a:r>
              <a:rPr lang="en-US" dirty="0" smtClean="0"/>
              <a:t>Morphemically detailed neurons: </a:t>
            </a:r>
            <a:br>
              <a:rPr lang="en-US" dirty="0" smtClean="0"/>
            </a:br>
            <a:r>
              <a:rPr lang="en-US" dirty="0" smtClean="0"/>
              <a:t>1000s of compartments</a:t>
            </a:r>
          </a:p>
          <a:p>
            <a:r>
              <a:rPr lang="en-US" dirty="0" smtClean="0"/>
              <a:t>Biologically detailed: Stochastic release of neuro-transmitters</a:t>
            </a:r>
          </a:p>
          <a:p>
            <a:pPr lvl="1"/>
            <a:r>
              <a:rPr lang="en-US" dirty="0" smtClean="0"/>
              <a:t>Large number of random numbers</a:t>
            </a:r>
          </a:p>
          <a:p>
            <a:r>
              <a:rPr lang="en-US" dirty="0" smtClean="0"/>
              <a:t>Models are described in existing language: NMODL</a:t>
            </a:r>
          </a:p>
          <a:p>
            <a:pPr lvl="1"/>
            <a:r>
              <a:rPr lang="en-US" dirty="0"/>
              <a:t>S</a:t>
            </a:r>
            <a:r>
              <a:rPr lang="en-US" dirty="0" smtClean="0"/>
              <a:t>upport existing interfaces</a:t>
            </a:r>
          </a:p>
        </p:txBody>
      </p:sp>
      <p:sp>
        <p:nvSpPr>
          <p:cNvPr id="4" name="Slide Number Placeholder 3"/>
          <p:cNvSpPr>
            <a:spLocks noGrp="1"/>
          </p:cNvSpPr>
          <p:nvPr>
            <p:ph type="sldNum" sz="quarter" idx="4"/>
          </p:nvPr>
        </p:nvSpPr>
        <p:spPr/>
        <p:txBody>
          <a:bodyPr/>
          <a:lstStyle/>
          <a:p>
            <a:fld id="{5373A736-8DFA-7A45-A29E-2DADACEF8797}" type="slidenum">
              <a:rPr lang="en-GB" smtClean="0"/>
              <a:pPr/>
              <a:t>26</a:t>
            </a:fld>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5539" y="1178216"/>
            <a:ext cx="2412261" cy="2412261"/>
          </a:xfrm>
          <a:prstGeom prst="rect">
            <a:avLst/>
          </a:prstGeom>
        </p:spPr>
      </p:pic>
    </p:spTree>
    <p:extLst>
      <p:ext uri="{BB962C8B-B14F-4D97-AF65-F5344CB8AC3E}">
        <p14:creationId xmlns:p14="http://schemas.microsoft.com/office/powerpoint/2010/main" val="29471428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Use-Case 1</a:t>
            </a:r>
            <a:endParaRPr lang="en-US" dirty="0"/>
          </a:p>
        </p:txBody>
      </p:sp>
      <p:sp>
        <p:nvSpPr>
          <p:cNvPr id="3" name="Content Placeholder 2"/>
          <p:cNvSpPr>
            <a:spLocks noGrp="1"/>
          </p:cNvSpPr>
          <p:nvPr>
            <p:ph idx="1"/>
          </p:nvPr>
        </p:nvSpPr>
        <p:spPr>
          <a:xfrm>
            <a:off x="266080" y="1122847"/>
            <a:ext cx="9371720" cy="5107038"/>
          </a:xfrm>
        </p:spPr>
        <p:txBody>
          <a:bodyPr anchor="ctr">
            <a:normAutofit/>
          </a:bodyPr>
          <a:lstStyle/>
          <a:p>
            <a:r>
              <a:rPr lang="en-US" dirty="0" smtClean="0"/>
              <a:t>Close contact with the science team:</a:t>
            </a:r>
          </a:p>
          <a:p>
            <a:pPr lvl="1"/>
            <a:r>
              <a:rPr lang="en-US" dirty="0" smtClean="0"/>
              <a:t>Joined slack channel and open source code</a:t>
            </a:r>
          </a:p>
          <a:p>
            <a:pPr lvl="1"/>
            <a:r>
              <a:rPr lang="en-US" dirty="0" smtClean="0"/>
              <a:t>Creation of project goals based on analysis. Setting of priorities by scientist</a:t>
            </a:r>
          </a:p>
          <a:p>
            <a:pPr lvl="1"/>
            <a:r>
              <a:rPr lang="en-US" dirty="0" smtClean="0"/>
              <a:t>Validation of results, programmatically and by scientists</a:t>
            </a:r>
          </a:p>
          <a:p>
            <a:r>
              <a:rPr lang="en-US" dirty="0" smtClean="0"/>
              <a:t>Examples:</a:t>
            </a:r>
          </a:p>
          <a:p>
            <a:pPr lvl="1"/>
            <a:r>
              <a:rPr lang="en-US" dirty="0" smtClean="0"/>
              <a:t>Kinetic schemes for stochastic models. Essential for model thus has the highest priority</a:t>
            </a:r>
          </a:p>
          <a:p>
            <a:pPr lvl="1"/>
            <a:r>
              <a:rPr lang="en-US" dirty="0" smtClean="0"/>
              <a:t>Random number generation. After discussion alternative method designed</a:t>
            </a:r>
          </a:p>
        </p:txBody>
      </p:sp>
      <p:sp>
        <p:nvSpPr>
          <p:cNvPr id="4" name="Slide Number Placeholder 3"/>
          <p:cNvSpPr>
            <a:spLocks noGrp="1"/>
          </p:cNvSpPr>
          <p:nvPr>
            <p:ph type="sldNum" sz="quarter" idx="4"/>
          </p:nvPr>
        </p:nvSpPr>
        <p:spPr/>
        <p:txBody>
          <a:bodyPr/>
          <a:lstStyle/>
          <a:p>
            <a:fld id="{5373A736-8DFA-7A45-A29E-2DADACEF8797}" type="slidenum">
              <a:rPr lang="en-GB" smtClean="0"/>
              <a:pPr/>
              <a:t>27</a:t>
            </a:fld>
            <a:endParaRPr lang="en-GB" dirty="0"/>
          </a:p>
        </p:txBody>
      </p:sp>
    </p:spTree>
    <p:extLst>
      <p:ext uri="{BB962C8B-B14F-4D97-AF65-F5344CB8AC3E}">
        <p14:creationId xmlns:p14="http://schemas.microsoft.com/office/powerpoint/2010/main" val="11743677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80" y="152400"/>
            <a:ext cx="9371719" cy="758627"/>
          </a:xfrm>
        </p:spPr>
        <p:txBody>
          <a:bodyPr>
            <a:normAutofit fontScale="90000"/>
          </a:bodyPr>
          <a:lstStyle/>
          <a:p>
            <a:r>
              <a:rPr lang="en-US" dirty="0" smtClean="0"/>
              <a:t>Use-Case 2: Cortical dynamics</a:t>
            </a:r>
            <a:endParaRPr lang="en-US" dirty="0"/>
          </a:p>
        </p:txBody>
      </p:sp>
      <p:sp>
        <p:nvSpPr>
          <p:cNvPr id="3" name="Content Placeholder 2"/>
          <p:cNvSpPr>
            <a:spLocks noGrp="1"/>
          </p:cNvSpPr>
          <p:nvPr>
            <p:ph idx="1"/>
          </p:nvPr>
        </p:nvSpPr>
        <p:spPr/>
        <p:txBody>
          <a:bodyPr anchor="ctr"/>
          <a:lstStyle/>
          <a:p>
            <a:r>
              <a:rPr lang="en-US" dirty="0" smtClean="0"/>
              <a:t>Dynamics of large cortical network</a:t>
            </a:r>
            <a:br>
              <a:rPr lang="en-US" dirty="0" smtClean="0"/>
            </a:br>
            <a:r>
              <a:rPr lang="en-US" dirty="0" smtClean="0"/>
              <a:t>with biological density</a:t>
            </a:r>
          </a:p>
          <a:p>
            <a:pPr lvl="1"/>
            <a:r>
              <a:rPr lang="en-US" dirty="0" smtClean="0"/>
              <a:t>50000 neurons per mm2 dynamics</a:t>
            </a:r>
            <a:br>
              <a:rPr lang="en-US" dirty="0" smtClean="0"/>
            </a:br>
            <a:r>
              <a:rPr lang="en-US" dirty="0" smtClean="0"/>
              <a:t> occur on &gt; cm2 scale</a:t>
            </a:r>
          </a:p>
          <a:p>
            <a:r>
              <a:rPr lang="en-US" dirty="0" smtClean="0"/>
              <a:t>Influence of synapse location</a:t>
            </a:r>
          </a:p>
          <a:p>
            <a:r>
              <a:rPr lang="en-US" dirty="0" smtClean="0"/>
              <a:t>Partially simulation of the cortex </a:t>
            </a:r>
          </a:p>
          <a:p>
            <a:pPr lvl="1"/>
            <a:r>
              <a:rPr lang="en-US" dirty="0" smtClean="0"/>
              <a:t>Injection of random currents</a:t>
            </a:r>
          </a:p>
          <a:p>
            <a:r>
              <a:rPr lang="en-US" dirty="0" smtClean="0"/>
              <a:t>Existing models are implemented in existing simulator</a:t>
            </a:r>
          </a:p>
          <a:p>
            <a:pPr lvl="1"/>
            <a:r>
              <a:rPr lang="en-US" dirty="0" smtClean="0"/>
              <a:t>Support of existing Python interface (NEST)</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28</a:t>
            </a:fld>
            <a:endParaRPr lang="en-GB" dirty="0"/>
          </a:p>
        </p:txBody>
      </p:sp>
      <p:pic>
        <p:nvPicPr>
          <p:cNvPr id="5122" name="Picture 2" descr="https://upload.wikimedia.org/wikipedia/commons/thumb/b/b0/Migraine_aura.jpg/800px-Migraine_aur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492" y="1193373"/>
            <a:ext cx="3515775" cy="2333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335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Use-Case</a:t>
            </a:r>
            <a:r>
              <a:rPr lang="en-US" dirty="0"/>
              <a:t> </a:t>
            </a:r>
            <a:r>
              <a:rPr lang="en-US" dirty="0" smtClean="0"/>
              <a:t>2</a:t>
            </a:r>
            <a:endParaRPr lang="en-US" dirty="0"/>
          </a:p>
        </p:txBody>
      </p:sp>
      <p:sp>
        <p:nvSpPr>
          <p:cNvPr id="3" name="Content Placeholder 2"/>
          <p:cNvSpPr>
            <a:spLocks noGrp="1"/>
          </p:cNvSpPr>
          <p:nvPr>
            <p:ph idx="1"/>
          </p:nvPr>
        </p:nvSpPr>
        <p:spPr>
          <a:xfrm>
            <a:off x="266080" y="1122846"/>
            <a:ext cx="9371720" cy="5344867"/>
          </a:xfrm>
        </p:spPr>
        <p:txBody>
          <a:bodyPr>
            <a:normAutofit/>
          </a:bodyPr>
          <a:lstStyle/>
          <a:p>
            <a:r>
              <a:rPr lang="en-US" dirty="0" smtClean="0"/>
              <a:t>Neuroscientist joins developer team</a:t>
            </a:r>
          </a:p>
          <a:p>
            <a:pPr lvl="1"/>
            <a:r>
              <a:rPr lang="en-US" dirty="0" smtClean="0"/>
              <a:t>Translation of science use cases into requirements</a:t>
            </a:r>
          </a:p>
          <a:p>
            <a:pPr lvl="1"/>
            <a:r>
              <a:rPr lang="en-US" dirty="0" smtClean="0"/>
              <a:t>Part of normal development cycle. </a:t>
            </a:r>
            <a:r>
              <a:rPr lang="en-US" dirty="0"/>
              <a:t>W</a:t>
            </a:r>
            <a:r>
              <a:rPr lang="en-US" dirty="0" smtClean="0"/>
              <a:t>ork on unrelated issues (strength in numbers)</a:t>
            </a:r>
            <a:endParaRPr lang="en-US" dirty="0"/>
          </a:p>
          <a:p>
            <a:r>
              <a:rPr lang="en-US" dirty="0" smtClean="0"/>
              <a:t> Examples:</a:t>
            </a:r>
          </a:p>
          <a:p>
            <a:pPr lvl="1"/>
            <a:r>
              <a:rPr lang="en-US" dirty="0" smtClean="0"/>
              <a:t>Review of existing models in neuroscientific literature</a:t>
            </a:r>
          </a:p>
          <a:p>
            <a:pPr lvl="1"/>
            <a:r>
              <a:rPr lang="en-US" dirty="0" smtClean="0"/>
              <a:t>Implementation of proof of concept with proto-type code, 4 days effort for a working model</a:t>
            </a:r>
          </a:p>
          <a:p>
            <a:pPr lvl="1"/>
            <a:r>
              <a:rPr lang="en-US" dirty="0" smtClean="0"/>
              <a:t>Implementation of Poisson generator with biological characteristics.</a:t>
            </a:r>
          </a:p>
          <a:p>
            <a:pPr lvl="1"/>
            <a:r>
              <a:rPr lang="en-US" dirty="0" err="1" smtClean="0"/>
              <a:t>Hackaton</a:t>
            </a:r>
            <a:r>
              <a:rPr lang="en-US" dirty="0" smtClean="0"/>
              <a:t> planned to add Python support </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29</a:t>
            </a:fld>
            <a:endParaRPr lang="en-GB" dirty="0"/>
          </a:p>
        </p:txBody>
      </p:sp>
    </p:spTree>
    <p:extLst>
      <p:ext uri="{BB962C8B-B14F-4D97-AF65-F5344CB8AC3E}">
        <p14:creationId xmlns:p14="http://schemas.microsoft.com/office/powerpoint/2010/main" val="3630108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Human Brain Project</a:t>
            </a:r>
            <a:endParaRPr lang="en-US" dirty="0"/>
          </a:p>
        </p:txBody>
      </p:sp>
      <p:sp>
        <p:nvSpPr>
          <p:cNvPr id="3" name="Content Placeholder 2"/>
          <p:cNvSpPr>
            <a:spLocks noGrp="1"/>
          </p:cNvSpPr>
          <p:nvPr>
            <p:ph idx="1"/>
          </p:nvPr>
        </p:nvSpPr>
        <p:spPr>
          <a:xfrm>
            <a:off x="266080" y="1122846"/>
            <a:ext cx="6115151" cy="3703535"/>
          </a:xfrm>
        </p:spPr>
        <p:txBody>
          <a:bodyPr>
            <a:normAutofit/>
          </a:bodyPr>
          <a:lstStyle/>
          <a:p>
            <a:r>
              <a:rPr lang="en-US" dirty="0" smtClean="0"/>
              <a:t>Future and Emerging Technologies Flagship project</a:t>
            </a:r>
          </a:p>
          <a:p>
            <a:endParaRPr lang="en-US" dirty="0"/>
          </a:p>
          <a:p>
            <a:r>
              <a:rPr lang="en-US" dirty="0"/>
              <a:t>More than 400 scientists from 112 institutions representing 24 countries</a:t>
            </a:r>
            <a:endParaRPr lang="en-US" dirty="0" smtClean="0"/>
          </a:p>
          <a:p>
            <a:endParaRPr lang="en-US" dirty="0" smtClean="0"/>
          </a:p>
          <a:p>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3</a:t>
            </a:fld>
            <a:endParaRPr lang="en-GB" dirty="0"/>
          </a:p>
        </p:txBody>
      </p:sp>
      <p:pic>
        <p:nvPicPr>
          <p:cNvPr id="5" name="Picture 4" descr="partners map2.jpg"/>
          <p:cNvPicPr>
            <a:picLocks noChangeAspect="1"/>
          </p:cNvPicPr>
          <p:nvPr/>
        </p:nvPicPr>
        <p:blipFill rotWithShape="1">
          <a:blip r:embed="rId3">
            <a:extLst>
              <a:ext uri="{28A0092B-C50C-407E-A947-70E740481C1C}">
                <a14:useLocalDpi xmlns:a14="http://schemas.microsoft.com/office/drawing/2010/main" val="0"/>
              </a:ext>
            </a:extLst>
          </a:blip>
          <a:srcRect l="22848"/>
          <a:stretch/>
        </p:blipFill>
        <p:spPr>
          <a:xfrm>
            <a:off x="6381231" y="1122847"/>
            <a:ext cx="3256570" cy="5167886"/>
          </a:xfrm>
          <a:prstGeom prst="rect">
            <a:avLst/>
          </a:prstGeom>
        </p:spPr>
      </p:pic>
      <p:sp>
        <p:nvSpPr>
          <p:cNvPr id="6" name="TextBox 5"/>
          <p:cNvSpPr txBox="1"/>
          <p:nvPr/>
        </p:nvSpPr>
        <p:spPr>
          <a:xfrm>
            <a:off x="735645" y="5076908"/>
            <a:ext cx="4915760" cy="1200329"/>
          </a:xfrm>
          <a:prstGeom prst="rect">
            <a:avLst/>
          </a:prstGeom>
          <a:noFill/>
        </p:spPr>
        <p:txBody>
          <a:bodyPr wrap="square" rtlCol="0">
            <a:spAutoFit/>
          </a:bodyPr>
          <a:lstStyle/>
          <a:p>
            <a:pPr algn="ctr"/>
            <a:r>
              <a:rPr lang="en-US" dirty="0"/>
              <a:t>“Flagships are visionary, science-driven, large-scale research initiatives addressing grand Scientific and Technological  challenges</a:t>
            </a:r>
            <a:r>
              <a:rPr lang="en-US" dirty="0" smtClean="0"/>
              <a:t>”</a:t>
            </a:r>
            <a:endParaRPr lang="en-US" dirty="0"/>
          </a:p>
        </p:txBody>
      </p:sp>
    </p:spTree>
    <p:extLst>
      <p:ext uri="{BB962C8B-B14F-4D97-AF65-F5344CB8AC3E}">
        <p14:creationId xmlns:p14="http://schemas.microsoft.com/office/powerpoint/2010/main" val="5602854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Use-Case 2</a:t>
            </a:r>
            <a:endParaRPr lang="en-US" dirty="0"/>
          </a:p>
        </p:txBody>
      </p:sp>
      <p:sp>
        <p:nvSpPr>
          <p:cNvPr id="3" name="Content Placeholder 2"/>
          <p:cNvSpPr>
            <a:spLocks noGrp="1"/>
          </p:cNvSpPr>
          <p:nvPr>
            <p:ph idx="1"/>
          </p:nvPr>
        </p:nvSpPr>
        <p:spPr>
          <a:xfrm>
            <a:off x="266080" y="1122847"/>
            <a:ext cx="4280283" cy="5167886"/>
          </a:xfrm>
        </p:spPr>
        <p:txBody>
          <a:bodyPr/>
          <a:lstStyle/>
          <a:p>
            <a:r>
              <a:rPr lang="en-US" dirty="0"/>
              <a:t>100001 Neurons</a:t>
            </a:r>
          </a:p>
          <a:p>
            <a:r>
              <a:rPr lang="en-US" dirty="0"/>
              <a:t>100 compartments</a:t>
            </a:r>
          </a:p>
          <a:p>
            <a:r>
              <a:rPr lang="en-US" dirty="0"/>
              <a:t>90 connections per neuron in a biological plausible ‘Mexican hat’ activation</a:t>
            </a:r>
          </a:p>
          <a:p>
            <a:r>
              <a:rPr lang="en-US" dirty="0"/>
              <a:t>Each neuron gets random input from 1000 neurons</a:t>
            </a:r>
          </a:p>
          <a:p>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30</a:t>
            </a:fld>
            <a:endParaRPr lang="en-GB"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993" y="1104920"/>
            <a:ext cx="5329020" cy="5168900"/>
          </a:xfrm>
          <a:prstGeom prst="rect">
            <a:avLst/>
          </a:prstGeom>
        </p:spPr>
      </p:pic>
    </p:spTree>
    <p:extLst>
      <p:ext uri="{BB962C8B-B14F-4D97-AF65-F5344CB8AC3E}">
        <p14:creationId xmlns:p14="http://schemas.microsoft.com/office/powerpoint/2010/main" val="31503166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Prototype strong scaling Julia</a:t>
            </a:r>
            <a:endParaRPr lang="en-US" dirty="0"/>
          </a:p>
        </p:txBody>
      </p:sp>
      <p:sp>
        <p:nvSpPr>
          <p:cNvPr id="3" name="Content Placeholder 2"/>
          <p:cNvSpPr>
            <a:spLocks noGrp="1"/>
          </p:cNvSpPr>
          <p:nvPr>
            <p:ph idx="1"/>
          </p:nvPr>
        </p:nvSpPr>
        <p:spPr/>
        <p:txBody>
          <a:bodyPr/>
          <a:lstStyle/>
          <a:p>
            <a:r>
              <a:rPr lang="en-US" dirty="0" smtClean="0"/>
              <a:t>Tread occupancy 95% to 99.5%</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31</a:t>
            </a:fld>
            <a:endParaRPr lang="en-GB"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359" t="6765" r="6839" b="9785"/>
          <a:stretch/>
        </p:blipFill>
        <p:spPr>
          <a:xfrm>
            <a:off x="1078428" y="1643063"/>
            <a:ext cx="7608373" cy="4753271"/>
          </a:xfrm>
          <a:prstGeom prst="rect">
            <a:avLst/>
          </a:prstGeom>
        </p:spPr>
      </p:pic>
    </p:spTree>
    <p:extLst>
      <p:ext uri="{BB962C8B-B14F-4D97-AF65-F5344CB8AC3E}">
        <p14:creationId xmlns:p14="http://schemas.microsoft.com/office/powerpoint/2010/main" val="30149028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Use-case lessons learned</a:t>
            </a:r>
            <a:endParaRPr lang="en-US" dirty="0"/>
          </a:p>
        </p:txBody>
      </p:sp>
      <p:sp>
        <p:nvSpPr>
          <p:cNvPr id="3" name="Content Placeholder 2"/>
          <p:cNvSpPr>
            <a:spLocks noGrp="1"/>
          </p:cNvSpPr>
          <p:nvPr>
            <p:ph idx="1"/>
          </p:nvPr>
        </p:nvSpPr>
        <p:spPr/>
        <p:txBody>
          <a:bodyPr>
            <a:normAutofit fontScale="92500"/>
          </a:bodyPr>
          <a:lstStyle/>
          <a:p>
            <a:r>
              <a:rPr lang="en-US" dirty="0" smtClean="0"/>
              <a:t>Our working </a:t>
            </a:r>
            <a:r>
              <a:rPr lang="en-US" dirty="0"/>
              <a:t>model is loosely based on the AGILE / SCRUM </a:t>
            </a:r>
            <a:r>
              <a:rPr lang="en-US" dirty="0" smtClean="0"/>
              <a:t>methodology</a:t>
            </a:r>
            <a:endParaRPr lang="en-US" dirty="0"/>
          </a:p>
          <a:p>
            <a:pPr lvl="1"/>
            <a:r>
              <a:rPr lang="en-US" dirty="0"/>
              <a:t>Scientist as stake holder</a:t>
            </a:r>
          </a:p>
          <a:p>
            <a:pPr lvl="1"/>
            <a:r>
              <a:rPr lang="en-US" dirty="0"/>
              <a:t>Use-case driven </a:t>
            </a:r>
            <a:endParaRPr lang="en-US" dirty="0" smtClean="0"/>
          </a:p>
          <a:p>
            <a:r>
              <a:rPr lang="en-US" sz="3200" dirty="0" smtClean="0">
                <a:solidFill>
                  <a:srgbClr val="FF0000"/>
                </a:solidFill>
              </a:rPr>
              <a:t>You need buy-in from developers and scientists</a:t>
            </a:r>
          </a:p>
          <a:p>
            <a:r>
              <a:rPr lang="en-US" dirty="0" smtClean="0"/>
              <a:t>Compared to industry more ‘discussion’ with ‘management’</a:t>
            </a:r>
          </a:p>
          <a:p>
            <a:r>
              <a:rPr lang="en-US" dirty="0" smtClean="0"/>
              <a:t>Access to the hardware allows rapid iterations in development cycle</a:t>
            </a:r>
          </a:p>
          <a:p>
            <a:r>
              <a:rPr lang="en-US" dirty="0" smtClean="0"/>
              <a:t>Bleeding edge technology features are not yet discussed on  </a:t>
            </a:r>
            <a:r>
              <a:rPr lang="en-US" dirty="0" err="1" smtClean="0"/>
              <a:t>stackoverflow</a:t>
            </a:r>
            <a:endParaRPr lang="en-US" dirty="0"/>
          </a:p>
          <a:p>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32</a:t>
            </a:fld>
            <a:endParaRPr lang="en-GB" dirty="0"/>
          </a:p>
        </p:txBody>
      </p:sp>
    </p:spTree>
    <p:extLst>
      <p:ext uri="{BB962C8B-B14F-4D97-AF65-F5344CB8AC3E}">
        <p14:creationId xmlns:p14="http://schemas.microsoft.com/office/powerpoint/2010/main" val="2438065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373A736-8DFA-7A45-A29E-2DADACEF8797}" type="slidenum">
              <a:rPr lang="en-GB" smtClean="0"/>
              <a:pPr/>
              <a:t>33</a:t>
            </a:fld>
            <a:endParaRPr lang="en-GB" dirty="0"/>
          </a:p>
        </p:txBody>
      </p:sp>
    </p:spTree>
    <p:extLst>
      <p:ext uri="{BB962C8B-B14F-4D97-AF65-F5344CB8AC3E}">
        <p14:creationId xmlns:p14="http://schemas.microsoft.com/office/powerpoint/2010/main" val="42538855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04060" y="3478138"/>
            <a:ext cx="6581701" cy="2679600"/>
          </a:xfrm>
          <a:prstGeom prst="rect">
            <a:avLst/>
          </a:prstGeom>
        </p:spPr>
      </p:pic>
      <p:sp>
        <p:nvSpPr>
          <p:cNvPr id="2" name="Title 1"/>
          <p:cNvSpPr>
            <a:spLocks noGrp="1"/>
          </p:cNvSpPr>
          <p:nvPr>
            <p:ph type="title"/>
          </p:nvPr>
        </p:nvSpPr>
        <p:spPr/>
        <p:txBody>
          <a:bodyPr>
            <a:normAutofit fontScale="90000"/>
          </a:bodyPr>
          <a:lstStyle/>
          <a:p>
            <a:r>
              <a:rPr lang="en-US" dirty="0" smtClean="0"/>
              <a:t>Prototype design</a:t>
            </a:r>
            <a:endParaRPr lang="en-US" dirty="0"/>
          </a:p>
        </p:txBody>
      </p:sp>
      <p:sp>
        <p:nvSpPr>
          <p:cNvPr id="3" name="Content Placeholder 2"/>
          <p:cNvSpPr>
            <a:spLocks noGrp="1"/>
          </p:cNvSpPr>
          <p:nvPr>
            <p:ph idx="1"/>
          </p:nvPr>
        </p:nvSpPr>
        <p:spPr/>
        <p:txBody>
          <a:bodyPr/>
          <a:lstStyle/>
          <a:p>
            <a:r>
              <a:rPr lang="en-US" dirty="0" smtClean="0"/>
              <a:t>Modular: Components can be easily exchanged according to internal API</a:t>
            </a:r>
          </a:p>
          <a:p>
            <a:r>
              <a:rPr lang="en-US" dirty="0" smtClean="0"/>
              <a:t>‘Thin’ API via type parameterization to allow low –overhead data communication (internally and externally)</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34</a:t>
            </a:fld>
            <a:endParaRPr lang="en-GB" dirty="0"/>
          </a:p>
        </p:txBody>
      </p:sp>
    </p:spTree>
    <p:extLst>
      <p:ext uri="{BB962C8B-B14F-4D97-AF65-F5344CB8AC3E}">
        <p14:creationId xmlns:p14="http://schemas.microsoft.com/office/powerpoint/2010/main" val="16186204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Prototype status</a:t>
            </a:r>
            <a:endParaRPr lang="en-US" dirty="0"/>
          </a:p>
        </p:txBody>
      </p:sp>
      <p:sp>
        <p:nvSpPr>
          <p:cNvPr id="3" name="Content Placeholder 2"/>
          <p:cNvSpPr>
            <a:spLocks noGrp="1"/>
          </p:cNvSpPr>
          <p:nvPr>
            <p:ph idx="1"/>
          </p:nvPr>
        </p:nvSpPr>
        <p:spPr/>
        <p:txBody>
          <a:bodyPr>
            <a:normAutofit lnSpcReduction="10000"/>
          </a:bodyPr>
          <a:lstStyle/>
          <a:p>
            <a:r>
              <a:rPr lang="en-US" dirty="0" smtClean="0"/>
              <a:t>Finite-volume based discretization</a:t>
            </a:r>
          </a:p>
          <a:p>
            <a:r>
              <a:rPr lang="en-US" dirty="0" smtClean="0"/>
              <a:t>Distributed model instantiation</a:t>
            </a:r>
          </a:p>
          <a:p>
            <a:r>
              <a:rPr lang="en-US" dirty="0" smtClean="0"/>
              <a:t>Spike and voltage trace output</a:t>
            </a:r>
          </a:p>
          <a:p>
            <a:r>
              <a:rPr lang="en-US" dirty="0" smtClean="0"/>
              <a:t>X86 multi-core and Intel KNL</a:t>
            </a:r>
          </a:p>
          <a:p>
            <a:r>
              <a:rPr lang="en-US" dirty="0" smtClean="0"/>
              <a:t>Synapse and ion-channel descriptions in NMODL</a:t>
            </a:r>
          </a:p>
          <a:p>
            <a:pPr lvl="1"/>
            <a:r>
              <a:rPr lang="en-US" dirty="0" smtClean="0"/>
              <a:t>Code generation </a:t>
            </a:r>
          </a:p>
          <a:p>
            <a:r>
              <a:rPr lang="en-US" dirty="0" smtClean="0"/>
              <a:t>Unit and validation testing suite</a:t>
            </a:r>
          </a:p>
          <a:p>
            <a:r>
              <a:rPr lang="en-US" dirty="0" smtClean="0"/>
              <a:t>GPU support (first iteration)</a:t>
            </a:r>
          </a:p>
          <a:p>
            <a:r>
              <a:rPr lang="en-US" dirty="0"/>
              <a:t>Open source: https://github.com/eth-cscs/nestmc-proto</a:t>
            </a:r>
          </a:p>
        </p:txBody>
      </p:sp>
      <p:sp>
        <p:nvSpPr>
          <p:cNvPr id="4" name="Slide Number Placeholder 3"/>
          <p:cNvSpPr>
            <a:spLocks noGrp="1"/>
          </p:cNvSpPr>
          <p:nvPr>
            <p:ph type="sldNum" sz="quarter" idx="4"/>
          </p:nvPr>
        </p:nvSpPr>
        <p:spPr/>
        <p:txBody>
          <a:bodyPr/>
          <a:lstStyle/>
          <a:p>
            <a:fld id="{5373A736-8DFA-7A45-A29E-2DADACEF8797}" type="slidenum">
              <a:rPr lang="en-GB" smtClean="0"/>
              <a:pPr/>
              <a:t>35</a:t>
            </a:fld>
            <a:endParaRPr lang="en-GB" dirty="0"/>
          </a:p>
        </p:txBody>
      </p:sp>
    </p:spTree>
    <p:extLst>
      <p:ext uri="{BB962C8B-B14F-4D97-AF65-F5344CB8AC3E}">
        <p14:creationId xmlns:p14="http://schemas.microsoft.com/office/powerpoint/2010/main" val="6197431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Prototype benchmarks</a:t>
            </a:r>
            <a:endParaRPr lang="en-US" dirty="0"/>
          </a:p>
        </p:txBody>
      </p:sp>
      <p:sp>
        <p:nvSpPr>
          <p:cNvPr id="3" name="Content Placeholder 2"/>
          <p:cNvSpPr>
            <a:spLocks noGrp="1"/>
          </p:cNvSpPr>
          <p:nvPr>
            <p:ph idx="1"/>
          </p:nvPr>
        </p:nvSpPr>
        <p:spPr/>
        <p:txBody>
          <a:bodyPr/>
          <a:lstStyle/>
          <a:p>
            <a:r>
              <a:rPr lang="en-US" dirty="0" smtClean="0"/>
              <a:t>Test case</a:t>
            </a:r>
          </a:p>
          <a:p>
            <a:r>
              <a:rPr lang="en-US" dirty="0" smtClean="0"/>
              <a:t>500 </a:t>
            </a:r>
            <a:r>
              <a:rPr lang="en-US" dirty="0" err="1" smtClean="0"/>
              <a:t>ms</a:t>
            </a:r>
            <a:r>
              <a:rPr lang="en-US" dirty="0" smtClean="0"/>
              <a:t> simulation</a:t>
            </a:r>
          </a:p>
          <a:p>
            <a:r>
              <a:rPr lang="en-US" dirty="0" smtClean="0"/>
              <a:t>350 compartments per cell and 2000 synapses</a:t>
            </a:r>
          </a:p>
          <a:p>
            <a:r>
              <a:rPr lang="en-US" dirty="0" smtClean="0"/>
              <a:t>HH mechanism on the cell some, passive dendrites</a:t>
            </a:r>
          </a:p>
          <a:p>
            <a:r>
              <a:rPr lang="en-US" dirty="0" smtClean="0"/>
              <a:t>Random network</a:t>
            </a:r>
          </a:p>
          <a:p>
            <a:r>
              <a:rPr lang="en-US" dirty="0" smtClean="0"/>
              <a:t>50 Hz spiking rate</a:t>
            </a:r>
          </a:p>
          <a:p>
            <a:endParaRPr lang="en-US" dirty="0"/>
          </a:p>
          <a:p>
            <a:r>
              <a:rPr lang="en-US" dirty="0" smtClean="0"/>
              <a:t>36 Core Cray system</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36</a:t>
            </a:fld>
            <a:endParaRPr lang="en-GB" dirty="0"/>
          </a:p>
        </p:txBody>
      </p:sp>
    </p:spTree>
    <p:extLst>
      <p:ext uri="{BB962C8B-B14F-4D97-AF65-F5344CB8AC3E}">
        <p14:creationId xmlns:p14="http://schemas.microsoft.com/office/powerpoint/2010/main" val="16152178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Prototype benchmarks</a:t>
            </a:r>
            <a:endParaRPr lang="en-US" dirty="0"/>
          </a:p>
        </p:txBody>
      </p:sp>
      <p:sp>
        <p:nvSpPr>
          <p:cNvPr id="3" name="Content Placeholder 2"/>
          <p:cNvSpPr>
            <a:spLocks noGrp="1"/>
          </p:cNvSpPr>
          <p:nvPr>
            <p:ph idx="1"/>
          </p:nvPr>
        </p:nvSpPr>
        <p:spPr/>
        <p:txBody>
          <a:bodyPr/>
          <a:lstStyle/>
          <a:p>
            <a:r>
              <a:rPr lang="en-US" dirty="0" smtClean="0"/>
              <a:t>Weak scaling</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37</a:t>
            </a:fld>
            <a:endParaRPr lang="en-GB" dirty="0"/>
          </a:p>
        </p:txBody>
      </p:sp>
      <p:pic>
        <p:nvPicPr>
          <p:cNvPr id="5" name="Picture 4"/>
          <p:cNvPicPr>
            <a:picLocks noChangeAspect="1"/>
          </p:cNvPicPr>
          <p:nvPr/>
        </p:nvPicPr>
        <p:blipFill>
          <a:blip r:embed="rId2"/>
          <a:stretch>
            <a:fillRect/>
          </a:stretch>
        </p:blipFill>
        <p:spPr>
          <a:xfrm>
            <a:off x="1505666" y="1793579"/>
            <a:ext cx="6892547" cy="4302862"/>
          </a:xfrm>
          <a:prstGeom prst="rect">
            <a:avLst/>
          </a:prstGeom>
        </p:spPr>
      </p:pic>
    </p:spTree>
    <p:extLst>
      <p:ext uri="{BB962C8B-B14F-4D97-AF65-F5344CB8AC3E}">
        <p14:creationId xmlns:p14="http://schemas.microsoft.com/office/powerpoint/2010/main" val="10349078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Use-case Pilot system benchmark</a:t>
            </a:r>
          </a:p>
        </p:txBody>
      </p:sp>
      <p:sp>
        <p:nvSpPr>
          <p:cNvPr id="3" name="Content Placeholder 2"/>
          <p:cNvSpPr>
            <a:spLocks noGrp="1"/>
          </p:cNvSpPr>
          <p:nvPr>
            <p:ph idx="1"/>
          </p:nvPr>
        </p:nvSpPr>
        <p:spPr>
          <a:xfrm>
            <a:off x="266080" y="1122847"/>
            <a:ext cx="4280283" cy="5167886"/>
          </a:xfrm>
        </p:spPr>
        <p:txBody>
          <a:bodyPr/>
          <a:lstStyle/>
          <a:p>
            <a:r>
              <a:rPr lang="en-US" dirty="0"/>
              <a:t>100001 Neurons</a:t>
            </a:r>
          </a:p>
          <a:p>
            <a:r>
              <a:rPr lang="en-US" dirty="0"/>
              <a:t>100 compartments</a:t>
            </a:r>
          </a:p>
          <a:p>
            <a:r>
              <a:rPr lang="en-US" dirty="0"/>
              <a:t>90 connections per neuron in a biological plausible ‘Mexican hat’ activation</a:t>
            </a:r>
          </a:p>
          <a:p>
            <a:r>
              <a:rPr lang="en-US" dirty="0"/>
              <a:t>Each neuron gets random input from 1000 neurons</a:t>
            </a:r>
          </a:p>
          <a:p>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38</a:t>
            </a:fld>
            <a:endParaRPr lang="en-GB" dirty="0"/>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993" y="1104920"/>
            <a:ext cx="5329020" cy="5168900"/>
          </a:xfrm>
          <a:prstGeom prst="rect">
            <a:avLst/>
          </a:prstGeom>
        </p:spPr>
      </p:pic>
    </p:spTree>
    <p:extLst>
      <p:ext uri="{BB962C8B-B14F-4D97-AF65-F5344CB8AC3E}">
        <p14:creationId xmlns:p14="http://schemas.microsoft.com/office/powerpoint/2010/main" val="38244612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Human Brain Project</a:t>
            </a:r>
            <a:endParaRPr lang="en-US" dirty="0"/>
          </a:p>
        </p:txBody>
      </p:sp>
      <p:sp>
        <p:nvSpPr>
          <p:cNvPr id="3" name="Content Placeholder 2"/>
          <p:cNvSpPr>
            <a:spLocks noGrp="1"/>
          </p:cNvSpPr>
          <p:nvPr>
            <p:ph idx="1"/>
          </p:nvPr>
        </p:nvSpPr>
        <p:spPr>
          <a:xfrm>
            <a:off x="266080" y="1122847"/>
            <a:ext cx="5873463" cy="1455348"/>
          </a:xfrm>
        </p:spPr>
        <p:txBody>
          <a:bodyPr/>
          <a:lstStyle/>
          <a:p>
            <a:r>
              <a:rPr lang="en-US" dirty="0" smtClean="0"/>
              <a:t>Organized in twelve subprojects to further six informatics based platforms </a:t>
            </a:r>
            <a:endParaRPr lang="en-US" dirty="0"/>
          </a:p>
          <a:p>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39</a:t>
            </a:fld>
            <a:endParaRPr lang="en-GB" dirty="0"/>
          </a:p>
        </p:txBody>
      </p:sp>
      <p:pic>
        <p:nvPicPr>
          <p:cNvPr id="5" name="Picture 4" descr="CEoI-SP-Linkage-onlySP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810" y="1525970"/>
            <a:ext cx="5577578" cy="3987930"/>
          </a:xfrm>
          <a:prstGeom prst="rect">
            <a:avLst/>
          </a:prstGeom>
        </p:spPr>
      </p:pic>
      <p:sp>
        <p:nvSpPr>
          <p:cNvPr id="7" name="TextBox 6"/>
          <p:cNvSpPr txBox="1"/>
          <p:nvPr/>
        </p:nvSpPr>
        <p:spPr>
          <a:xfrm>
            <a:off x="340681" y="2679267"/>
            <a:ext cx="2385427" cy="1477328"/>
          </a:xfrm>
          <a:prstGeom prst="rect">
            <a:avLst/>
          </a:prstGeom>
          <a:noFill/>
        </p:spPr>
        <p:txBody>
          <a:bodyPr wrap="square" rtlCol="0">
            <a:spAutoFit/>
          </a:bodyPr>
          <a:lstStyle/>
          <a:p>
            <a:r>
              <a:rPr lang="en-US" b="1" dirty="0" err="1" smtClean="0"/>
              <a:t>Neuroinformatics</a:t>
            </a:r>
            <a:endParaRPr lang="en-US" b="1" dirty="0" smtClean="0"/>
          </a:p>
          <a:p>
            <a:endParaRPr lang="en-US" b="1" dirty="0" smtClean="0"/>
          </a:p>
          <a:p>
            <a:r>
              <a:rPr lang="en-US" b="1" dirty="0"/>
              <a:t>Brain Simulation </a:t>
            </a:r>
            <a:endParaRPr lang="en-US" b="1" dirty="0" smtClean="0"/>
          </a:p>
          <a:p>
            <a:endParaRPr lang="en-US" b="1" dirty="0"/>
          </a:p>
          <a:p>
            <a:r>
              <a:rPr lang="en-US" b="1" dirty="0"/>
              <a:t>Medical Informatics </a:t>
            </a:r>
          </a:p>
        </p:txBody>
      </p:sp>
      <p:sp>
        <p:nvSpPr>
          <p:cNvPr id="8" name="TextBox 7"/>
          <p:cNvSpPr txBox="1"/>
          <p:nvPr/>
        </p:nvSpPr>
        <p:spPr>
          <a:xfrm>
            <a:off x="2942580" y="2679267"/>
            <a:ext cx="2968028" cy="1477328"/>
          </a:xfrm>
          <a:prstGeom prst="rect">
            <a:avLst/>
          </a:prstGeom>
          <a:noFill/>
        </p:spPr>
        <p:txBody>
          <a:bodyPr wrap="square" rtlCol="0">
            <a:spAutoFit/>
          </a:bodyPr>
          <a:lstStyle/>
          <a:p>
            <a:pPr fontAlgn="auto">
              <a:spcAft>
                <a:spcPts val="0"/>
              </a:spcAft>
              <a:buClr>
                <a:schemeClr val="accent5"/>
              </a:buClr>
              <a:defRPr/>
            </a:pPr>
            <a:r>
              <a:rPr lang="en-US" b="1" dirty="0"/>
              <a:t>Neuromorphic </a:t>
            </a:r>
            <a:r>
              <a:rPr lang="en-US" b="1" dirty="0" smtClean="0"/>
              <a:t>Computing</a:t>
            </a:r>
          </a:p>
          <a:p>
            <a:pPr fontAlgn="auto">
              <a:spcAft>
                <a:spcPts val="0"/>
              </a:spcAft>
              <a:buClr>
                <a:schemeClr val="accent5"/>
              </a:buClr>
              <a:defRPr/>
            </a:pPr>
            <a:endParaRPr lang="en-US" b="1" dirty="0" smtClean="0"/>
          </a:p>
          <a:p>
            <a:pPr fontAlgn="auto">
              <a:spcAft>
                <a:spcPts val="0"/>
              </a:spcAft>
              <a:buClr>
                <a:schemeClr val="accent5"/>
              </a:buClr>
              <a:defRPr/>
            </a:pPr>
            <a:r>
              <a:rPr lang="en-US" b="1" dirty="0" err="1" smtClean="0"/>
              <a:t>Neurorobotics</a:t>
            </a:r>
            <a:endParaRPr lang="en-US" b="1" dirty="0" smtClean="0"/>
          </a:p>
          <a:p>
            <a:pPr fontAlgn="auto">
              <a:spcAft>
                <a:spcPts val="0"/>
              </a:spcAft>
              <a:buClr>
                <a:schemeClr val="accent5"/>
              </a:buClr>
              <a:defRPr/>
            </a:pPr>
            <a:endParaRPr lang="en-US" b="1" dirty="0" smtClean="0"/>
          </a:p>
          <a:p>
            <a:pPr>
              <a:buClr>
                <a:schemeClr val="accent5"/>
              </a:buClr>
              <a:defRPr/>
            </a:pPr>
            <a:r>
              <a:rPr lang="en-US" b="1" dirty="0" smtClean="0"/>
              <a:t>HPC</a:t>
            </a:r>
            <a:endParaRPr lang="en-US" b="1" dirty="0"/>
          </a:p>
        </p:txBody>
      </p:sp>
      <p:sp>
        <p:nvSpPr>
          <p:cNvPr id="9" name="TextBox 8"/>
          <p:cNvSpPr txBox="1"/>
          <p:nvPr/>
        </p:nvSpPr>
        <p:spPr>
          <a:xfrm>
            <a:off x="1814092" y="4896740"/>
            <a:ext cx="2702984" cy="1477328"/>
          </a:xfrm>
          <a:prstGeom prst="rect">
            <a:avLst/>
          </a:prstGeom>
          <a:noFill/>
        </p:spPr>
        <p:txBody>
          <a:bodyPr wrap="none" rtlCol="0">
            <a:spAutoFit/>
          </a:bodyPr>
          <a:lstStyle/>
          <a:p>
            <a:r>
              <a:rPr lang="en-GB" b="1" dirty="0" smtClean="0">
                <a:solidFill>
                  <a:srgbClr val="000000"/>
                </a:solidFill>
              </a:rPr>
              <a:t>Brain organisation</a:t>
            </a:r>
          </a:p>
          <a:p>
            <a:r>
              <a:rPr lang="en-GB" b="1" dirty="0">
                <a:solidFill>
                  <a:srgbClr val="000000"/>
                </a:solidFill>
              </a:rPr>
              <a:t>C</a:t>
            </a:r>
            <a:r>
              <a:rPr lang="en-GB" b="1" dirty="0" smtClean="0">
                <a:solidFill>
                  <a:srgbClr val="000000"/>
                </a:solidFill>
              </a:rPr>
              <a:t>ognitive neuroscience</a:t>
            </a:r>
          </a:p>
          <a:p>
            <a:r>
              <a:rPr lang="en-GB" b="1" dirty="0">
                <a:solidFill>
                  <a:srgbClr val="000000"/>
                </a:solidFill>
              </a:rPr>
              <a:t>T</a:t>
            </a:r>
            <a:r>
              <a:rPr lang="en-GB" b="1" dirty="0" smtClean="0">
                <a:solidFill>
                  <a:srgbClr val="000000"/>
                </a:solidFill>
              </a:rPr>
              <a:t>heory</a:t>
            </a:r>
          </a:p>
          <a:p>
            <a:r>
              <a:rPr lang="en-GB" b="1" dirty="0">
                <a:solidFill>
                  <a:srgbClr val="000000"/>
                </a:solidFill>
              </a:rPr>
              <a:t>E</a:t>
            </a:r>
            <a:r>
              <a:rPr lang="en-GB" b="1" dirty="0" smtClean="0">
                <a:solidFill>
                  <a:srgbClr val="000000"/>
                </a:solidFill>
              </a:rPr>
              <a:t>thics </a:t>
            </a:r>
            <a:r>
              <a:rPr lang="en-GB" b="1" dirty="0">
                <a:solidFill>
                  <a:srgbClr val="000000"/>
                </a:solidFill>
              </a:rPr>
              <a:t>and society </a:t>
            </a:r>
            <a:endParaRPr lang="en-GB" b="1" dirty="0" smtClean="0">
              <a:solidFill>
                <a:srgbClr val="000000"/>
              </a:solidFill>
            </a:endParaRPr>
          </a:p>
          <a:p>
            <a:r>
              <a:rPr lang="en-GB" b="1" dirty="0">
                <a:solidFill>
                  <a:srgbClr val="000000"/>
                </a:solidFill>
              </a:rPr>
              <a:t>M</a:t>
            </a:r>
            <a:r>
              <a:rPr lang="en-GB" b="1" dirty="0" smtClean="0">
                <a:solidFill>
                  <a:srgbClr val="000000"/>
                </a:solidFill>
              </a:rPr>
              <a:t>anagement</a:t>
            </a:r>
            <a:endParaRPr lang="en-US" b="1" dirty="0">
              <a:solidFill>
                <a:srgbClr val="000000"/>
              </a:solidFill>
            </a:endParaRPr>
          </a:p>
        </p:txBody>
      </p:sp>
    </p:spTree>
    <p:extLst>
      <p:ext uri="{BB962C8B-B14F-4D97-AF65-F5344CB8AC3E}">
        <p14:creationId xmlns:p14="http://schemas.microsoft.com/office/powerpoint/2010/main" val="44762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81" y="152400"/>
            <a:ext cx="7716942" cy="758627"/>
          </a:xfrm>
        </p:spPr>
        <p:txBody>
          <a:bodyPr>
            <a:normAutofit fontScale="90000"/>
          </a:bodyPr>
          <a:lstStyle/>
          <a:p>
            <a:r>
              <a:rPr lang="en-US" dirty="0"/>
              <a:t>Human Brain Project</a:t>
            </a:r>
          </a:p>
        </p:txBody>
      </p:sp>
      <p:sp>
        <p:nvSpPr>
          <p:cNvPr id="3" name="Content Placeholder 2"/>
          <p:cNvSpPr>
            <a:spLocks noGrp="1"/>
          </p:cNvSpPr>
          <p:nvPr>
            <p:ph idx="1"/>
          </p:nvPr>
        </p:nvSpPr>
        <p:spPr>
          <a:xfrm>
            <a:off x="266079" y="1418482"/>
            <a:ext cx="6769721" cy="5049232"/>
          </a:xfrm>
        </p:spPr>
        <p:txBody>
          <a:bodyPr>
            <a:normAutofit fontScale="92500"/>
          </a:bodyPr>
          <a:lstStyle/>
          <a:p>
            <a:r>
              <a:rPr lang="en-US" dirty="0"/>
              <a:t>A 10-year </a:t>
            </a:r>
            <a:r>
              <a:rPr lang="en-US" dirty="0" smtClean="0"/>
              <a:t>€</a:t>
            </a:r>
            <a:r>
              <a:rPr lang="en-US" dirty="0"/>
              <a:t>1 </a:t>
            </a:r>
            <a:r>
              <a:rPr lang="en-US" dirty="0" smtClean="0"/>
              <a:t>billion Euro project</a:t>
            </a:r>
          </a:p>
          <a:p>
            <a:r>
              <a:rPr lang="en-US" dirty="0" smtClean="0">
                <a:solidFill>
                  <a:schemeClr val="tx1"/>
                </a:solidFill>
              </a:rPr>
              <a:t>Mental health: </a:t>
            </a:r>
            <a:r>
              <a:rPr lang="fr-CH" dirty="0" smtClean="0">
                <a:solidFill>
                  <a:schemeClr val="tx1"/>
                </a:solidFill>
              </a:rPr>
              <a:t>€800 per </a:t>
            </a:r>
            <a:r>
              <a:rPr lang="en-US" dirty="0" smtClean="0">
                <a:solidFill>
                  <a:schemeClr val="tx1"/>
                </a:solidFill>
              </a:rPr>
              <a:t>year</a:t>
            </a:r>
            <a:r>
              <a:rPr lang="fr-CH" dirty="0" smtClean="0">
                <a:solidFill>
                  <a:schemeClr val="tx1"/>
                </a:solidFill>
              </a:rPr>
              <a:t> billion in Europe</a:t>
            </a:r>
          </a:p>
          <a:p>
            <a:pPr marL="0" indent="0">
              <a:buNone/>
            </a:pPr>
            <a:r>
              <a:rPr lang="fr-CH" dirty="0" smtClean="0">
                <a:solidFill>
                  <a:schemeClr val="tx1"/>
                </a:solidFill>
              </a:rPr>
              <a:t/>
            </a:r>
            <a:br>
              <a:rPr lang="fr-CH" dirty="0" smtClean="0">
                <a:solidFill>
                  <a:schemeClr val="tx1"/>
                </a:solidFill>
              </a:rPr>
            </a:br>
            <a:r>
              <a:rPr lang="fr-CH" dirty="0" smtClean="0">
                <a:solidFill>
                  <a:schemeClr val="tx1"/>
                </a:solidFill>
              </a:rPr>
              <a:t>		        Challenges</a:t>
            </a:r>
            <a:endParaRPr lang="en-US" dirty="0" smtClean="0">
              <a:solidFill>
                <a:schemeClr val="tx1"/>
              </a:solidFill>
            </a:endParaRPr>
          </a:p>
          <a:p>
            <a:r>
              <a:rPr lang="en-US" dirty="0"/>
              <a:t>The most complex object in the known </a:t>
            </a:r>
            <a:r>
              <a:rPr lang="en-US" dirty="0" smtClean="0"/>
              <a:t>galaxy</a:t>
            </a:r>
          </a:p>
          <a:p>
            <a:r>
              <a:rPr lang="en-US" smtClean="0"/>
              <a:t>Multiple scales</a:t>
            </a:r>
            <a:endParaRPr lang="en-US" dirty="0" smtClean="0">
              <a:solidFill>
                <a:schemeClr val="tx1"/>
              </a:solidFill>
            </a:endParaRPr>
          </a:p>
          <a:p>
            <a:r>
              <a:rPr lang="en-US" dirty="0" smtClean="0">
                <a:solidFill>
                  <a:schemeClr val="tx1"/>
                </a:solidFill>
              </a:rPr>
              <a:t>Multiple organizational levels</a:t>
            </a:r>
          </a:p>
          <a:p>
            <a:r>
              <a:rPr lang="en-US" dirty="0"/>
              <a:t>Brain uses 30 Watt for 100 Billion </a:t>
            </a:r>
            <a:r>
              <a:rPr lang="en-US" dirty="0" smtClean="0"/>
              <a:t>neurons</a:t>
            </a:r>
          </a:p>
          <a:p>
            <a:endParaRPr lang="en-US" dirty="0" smtClean="0">
              <a:solidFill>
                <a:schemeClr val="tx1"/>
              </a:solidFill>
            </a:endParaRPr>
          </a:p>
          <a:p>
            <a:pPr lvl="1"/>
            <a:endParaRPr lang="en-US" dirty="0">
              <a:solidFill>
                <a:schemeClr val="tx1"/>
              </a:solidFill>
            </a:endParaRPr>
          </a:p>
          <a:p>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4</a:t>
            </a:fld>
            <a:endParaRPr lang="en-GB" dirty="0"/>
          </a:p>
        </p:txBody>
      </p:sp>
      <p:pic>
        <p:nvPicPr>
          <p:cNvPr id="5" name="Picture 4"/>
          <p:cNvPicPr>
            <a:picLocks noChangeAspect="1"/>
          </p:cNvPicPr>
          <p:nvPr/>
        </p:nvPicPr>
        <p:blipFill>
          <a:blip r:embed="rId3"/>
          <a:stretch>
            <a:fillRect/>
          </a:stretch>
        </p:blipFill>
        <p:spPr>
          <a:xfrm>
            <a:off x="7210936" y="152401"/>
            <a:ext cx="2641049" cy="6131458"/>
          </a:xfrm>
          <a:prstGeom prst="rect">
            <a:avLst/>
          </a:prstGeom>
        </p:spPr>
      </p:pic>
    </p:spTree>
    <p:extLst>
      <p:ext uri="{BB962C8B-B14F-4D97-AF65-F5344CB8AC3E}">
        <p14:creationId xmlns:p14="http://schemas.microsoft.com/office/powerpoint/2010/main" val="32714385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40</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Oval 53"/>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den>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sup/>
                          </m:sSup>
                        </m:den>
                      </m:f>
                    </m:oMath>
                  </m:oMathPara>
                </a14:m>
                <a:endParaRPr lang="en-US" dirty="0"/>
              </a:p>
            </p:txBody>
          </p:sp>
        </mc:Choice>
        <mc:Fallback xmlns="">
          <p:sp>
            <p:nvSpPr>
              <p:cNvPr id="54" name="Oval 53"/>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4"/>
                <a:stretch>
                  <a:fillRect/>
                </a:stretch>
              </a:blipFill>
            </p:spPr>
            <p:txBody>
              <a:bodyPr/>
              <a:lstStyle/>
              <a:p>
                <a:r>
                  <a:rPr lang="en-US">
                    <a:noFill/>
                  </a:rPr>
                  <a:t> </a:t>
                </a:r>
              </a:p>
            </p:txBody>
          </p:sp>
        </mc:Fallback>
      </mc:AlternateContent>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lowchart: Delay 60"/>
          <p:cNvSpPr/>
          <p:nvPr/>
        </p:nvSpPr>
        <p:spPr>
          <a:xfrm rot="16200000">
            <a:off x="437952" y="4078696"/>
            <a:ext cx="336041" cy="357414"/>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lowchart: Delay 61"/>
          <p:cNvSpPr/>
          <p:nvPr/>
        </p:nvSpPr>
        <p:spPr>
          <a:xfrm rot="4816928">
            <a:off x="1985440" y="5003298"/>
            <a:ext cx="363896" cy="391330"/>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3" name="Flowchart: Summing Junction 72"/>
          <p:cNvSpPr/>
          <p:nvPr/>
        </p:nvSpPr>
        <p:spPr>
          <a:xfrm>
            <a:off x="7952040" y="5075507"/>
            <a:ext cx="355247" cy="481079"/>
          </a:xfrm>
          <a:prstGeom prst="flowChartSummingJunct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4" name="Flowchart: Delay 73"/>
          <p:cNvSpPr/>
          <p:nvPr/>
        </p:nvSpPr>
        <p:spPr>
          <a:xfrm rot="16200000">
            <a:off x="2363130" y="5661678"/>
            <a:ext cx="356443" cy="327503"/>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lowchart: Terminator 89"/>
          <p:cNvSpPr/>
          <p:nvPr/>
        </p:nvSpPr>
        <p:spPr>
          <a:xfrm rot="20130232" flipV="1">
            <a:off x="8877065" y="5021424"/>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Flowchart: Terminator 96"/>
          <p:cNvSpPr/>
          <p:nvPr/>
        </p:nvSpPr>
        <p:spPr>
          <a:xfrm rot="17161369">
            <a:off x="7578295" y="5635696"/>
            <a:ext cx="469508" cy="13813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8" name="Flowchart: Terminator 97"/>
          <p:cNvSpPr/>
          <p:nvPr/>
        </p:nvSpPr>
        <p:spPr>
          <a:xfrm rot="17161369">
            <a:off x="7583715" y="6101831"/>
            <a:ext cx="562285" cy="5966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00" name="Straight Connector 99"/>
          <p:cNvCxnSpPr/>
          <p:nvPr/>
        </p:nvCxnSpPr>
        <p:spPr>
          <a:xfrm>
            <a:off x="927094" y="4050324"/>
            <a:ext cx="1543436" cy="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3400171" y="4018318"/>
            <a:ext cx="1543436" cy="0"/>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778289" y="4050324"/>
            <a:ext cx="1543436" cy="0"/>
          </a:xfrm>
          <a:prstGeom prst="line">
            <a:avLst/>
          </a:prstGeom>
        </p:spPr>
        <p:style>
          <a:lnRef idx="2">
            <a:schemeClr val="dk1"/>
          </a:lnRef>
          <a:fillRef idx="0">
            <a:schemeClr val="dk1"/>
          </a:fillRef>
          <a:effectRef idx="1">
            <a:schemeClr val="dk1"/>
          </a:effectRef>
          <a:fontRef idx="minor">
            <a:schemeClr val="tx1"/>
          </a:fontRef>
        </p:style>
      </p:cxn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Flowchart: Terminator 111"/>
          <p:cNvSpPr/>
          <p:nvPr/>
        </p:nvSpPr>
        <p:spPr>
          <a:xfrm rot="15109834">
            <a:off x="7517958" y="4208388"/>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Flowchart: Terminator 112"/>
          <p:cNvSpPr/>
          <p:nvPr/>
        </p:nvSpPr>
        <p:spPr>
          <a:xfrm rot="15109834">
            <a:off x="7538434" y="4779395"/>
            <a:ext cx="383522" cy="106997"/>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5" name="Straight Connector 114"/>
          <p:cNvCxnSpPr/>
          <p:nvPr/>
        </p:nvCxnSpPr>
        <p:spPr>
          <a:xfrm>
            <a:off x="3217080" y="5335196"/>
            <a:ext cx="1543436" cy="0"/>
          </a:xfrm>
          <a:prstGeom prst="line">
            <a:avLst/>
          </a:prstGeom>
        </p:spPr>
        <p:style>
          <a:lnRef idx="2">
            <a:schemeClr val="dk1"/>
          </a:lnRef>
          <a:fillRef idx="0">
            <a:schemeClr val="dk1"/>
          </a:fillRef>
          <a:effectRef idx="1">
            <a:schemeClr val="dk1"/>
          </a:effectRef>
          <a:fontRef idx="minor">
            <a:schemeClr val="tx1"/>
          </a:fontRef>
        </p:style>
      </p:cxnSp>
      <p:sp>
        <p:nvSpPr>
          <p:cNvPr id="121" name="Freeform 120"/>
          <p:cNvSpPr/>
          <p:nvPr/>
        </p:nvSpPr>
        <p:spPr>
          <a:xfrm>
            <a:off x="908268" y="3600874"/>
            <a:ext cx="1673818" cy="507750"/>
          </a:xfrm>
          <a:custGeom>
            <a:avLst/>
            <a:gdLst>
              <a:gd name="connsiteX0" fmla="*/ 0 w 1519371"/>
              <a:gd name="connsiteY0" fmla="*/ 464034 h 503698"/>
              <a:gd name="connsiteX1" fmla="*/ 477672 w 1519371"/>
              <a:gd name="connsiteY1" fmla="*/ 10 h 503698"/>
              <a:gd name="connsiteX2" fmla="*/ 1419367 w 1519371"/>
              <a:gd name="connsiteY2" fmla="*/ 450386 h 503698"/>
              <a:gd name="connsiteX3" fmla="*/ 1446663 w 1519371"/>
              <a:gd name="connsiteY3" fmla="*/ 477682 h 503698"/>
            </a:gdLst>
            <a:ahLst/>
            <a:cxnLst>
              <a:cxn ang="0">
                <a:pos x="connsiteX0" y="connsiteY0"/>
              </a:cxn>
              <a:cxn ang="0">
                <a:pos x="connsiteX1" y="connsiteY1"/>
              </a:cxn>
              <a:cxn ang="0">
                <a:pos x="connsiteX2" y="connsiteY2"/>
              </a:cxn>
              <a:cxn ang="0">
                <a:pos x="connsiteX3" y="connsiteY3"/>
              </a:cxn>
            </a:cxnLst>
            <a:rect l="l" t="t" r="r" b="b"/>
            <a:pathLst>
              <a:path w="1519371" h="503698">
                <a:moveTo>
                  <a:pt x="0" y="464034"/>
                </a:moveTo>
                <a:cubicBezTo>
                  <a:pt x="120555" y="233159"/>
                  <a:pt x="241111" y="2285"/>
                  <a:pt x="477672" y="10"/>
                </a:cubicBezTo>
                <a:cubicBezTo>
                  <a:pt x="714233" y="-2265"/>
                  <a:pt x="1257869" y="370774"/>
                  <a:pt x="1419367" y="450386"/>
                </a:cubicBezTo>
                <a:cubicBezTo>
                  <a:pt x="1580865" y="529998"/>
                  <a:pt x="1513764" y="503840"/>
                  <a:pt x="1446663" y="477682"/>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Freeform 126"/>
          <p:cNvSpPr/>
          <p:nvPr/>
        </p:nvSpPr>
        <p:spPr>
          <a:xfrm>
            <a:off x="3261815" y="5213445"/>
            <a:ext cx="1528549" cy="518862"/>
          </a:xfrm>
          <a:custGeom>
            <a:avLst/>
            <a:gdLst>
              <a:gd name="connsiteX0" fmla="*/ 0 w 1528549"/>
              <a:gd name="connsiteY0" fmla="*/ 0 h 518862"/>
              <a:gd name="connsiteX1" fmla="*/ 614149 w 1528549"/>
              <a:gd name="connsiteY1" fmla="*/ 518615 h 518862"/>
              <a:gd name="connsiteX2" fmla="*/ 1351128 w 1528549"/>
              <a:gd name="connsiteY2" fmla="*/ 68239 h 518862"/>
              <a:gd name="connsiteX3" fmla="*/ 1528549 w 1528549"/>
              <a:gd name="connsiteY3" fmla="*/ 54591 h 518862"/>
            </a:gdLst>
            <a:ahLst/>
            <a:cxnLst>
              <a:cxn ang="0">
                <a:pos x="connsiteX0" y="connsiteY0"/>
              </a:cxn>
              <a:cxn ang="0">
                <a:pos x="connsiteX1" y="connsiteY1"/>
              </a:cxn>
              <a:cxn ang="0">
                <a:pos x="connsiteX2" y="connsiteY2"/>
              </a:cxn>
              <a:cxn ang="0">
                <a:pos x="connsiteX3" y="connsiteY3"/>
              </a:cxn>
            </a:cxnLst>
            <a:rect l="l" t="t" r="r" b="b"/>
            <a:pathLst>
              <a:path w="1528549" h="518862">
                <a:moveTo>
                  <a:pt x="0" y="0"/>
                </a:moveTo>
                <a:cubicBezTo>
                  <a:pt x="194480" y="253621"/>
                  <a:pt x="388961" y="507242"/>
                  <a:pt x="614149" y="518615"/>
                </a:cubicBezTo>
                <a:cubicBezTo>
                  <a:pt x="839337" y="529988"/>
                  <a:pt x="1198728" y="145576"/>
                  <a:pt x="1351128" y="68239"/>
                </a:cubicBezTo>
                <a:cubicBezTo>
                  <a:pt x="1503528" y="-9098"/>
                  <a:pt x="1516038" y="22746"/>
                  <a:pt x="1528549" y="54591"/>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Freeform 127"/>
          <p:cNvSpPr/>
          <p:nvPr/>
        </p:nvSpPr>
        <p:spPr>
          <a:xfrm>
            <a:off x="5868537" y="3780393"/>
            <a:ext cx="1392072" cy="232049"/>
          </a:xfrm>
          <a:custGeom>
            <a:avLst/>
            <a:gdLst>
              <a:gd name="connsiteX0" fmla="*/ 0 w 1392072"/>
              <a:gd name="connsiteY0" fmla="*/ 136514 h 232049"/>
              <a:gd name="connsiteX1" fmla="*/ 464024 w 1392072"/>
              <a:gd name="connsiteY1" fmla="*/ 37 h 232049"/>
              <a:gd name="connsiteX2" fmla="*/ 627797 w 1392072"/>
              <a:gd name="connsiteY2" fmla="*/ 122867 h 232049"/>
              <a:gd name="connsiteX3" fmla="*/ 900753 w 1392072"/>
              <a:gd name="connsiteY3" fmla="*/ 136514 h 232049"/>
              <a:gd name="connsiteX4" fmla="*/ 1214651 w 1392072"/>
              <a:gd name="connsiteY4" fmla="*/ 122867 h 232049"/>
              <a:gd name="connsiteX5" fmla="*/ 1392072 w 1392072"/>
              <a:gd name="connsiteY5" fmla="*/ 232049 h 23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2072" h="232049">
                <a:moveTo>
                  <a:pt x="0" y="136514"/>
                </a:moveTo>
                <a:cubicBezTo>
                  <a:pt x="179695" y="69412"/>
                  <a:pt x="359391" y="2311"/>
                  <a:pt x="464024" y="37"/>
                </a:cubicBezTo>
                <a:cubicBezTo>
                  <a:pt x="568657" y="-2237"/>
                  <a:pt x="555009" y="100121"/>
                  <a:pt x="627797" y="122867"/>
                </a:cubicBezTo>
                <a:cubicBezTo>
                  <a:pt x="700585" y="145613"/>
                  <a:pt x="802944" y="136514"/>
                  <a:pt x="900753" y="136514"/>
                </a:cubicBezTo>
                <a:cubicBezTo>
                  <a:pt x="998562" y="136514"/>
                  <a:pt x="1132764" y="106944"/>
                  <a:pt x="1214651" y="122867"/>
                </a:cubicBezTo>
                <a:cubicBezTo>
                  <a:pt x="1296538" y="138790"/>
                  <a:pt x="1344305" y="185419"/>
                  <a:pt x="1392072" y="23204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6" name="Curved Connector 135"/>
          <p:cNvCxnSpPr/>
          <p:nvPr/>
        </p:nvCxnSpPr>
        <p:spPr>
          <a:xfrm flipV="1">
            <a:off x="4356746" y="5411328"/>
            <a:ext cx="822304" cy="414487"/>
          </a:xfrm>
          <a:prstGeom prst="curvedConnector3">
            <a:avLst>
              <a:gd name="adj1" fmla="val 17115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1" name="Straight Connector 180"/>
          <p:cNvCxnSpPr/>
          <p:nvPr/>
        </p:nvCxnSpPr>
        <p:spPr>
          <a:xfrm>
            <a:off x="927094" y="3801726"/>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3217080" y="5117818"/>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3385757" y="3795064"/>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778289" y="3816693"/>
            <a:ext cx="0" cy="434756"/>
          </a:xfrm>
          <a:prstGeom prst="line">
            <a:avLst/>
          </a:prstGeom>
        </p:spPr>
        <p:style>
          <a:lnRef idx="2">
            <a:schemeClr val="dk1"/>
          </a:lnRef>
          <a:fillRef idx="0">
            <a:schemeClr val="dk1"/>
          </a:fillRef>
          <a:effectRef idx="1">
            <a:schemeClr val="dk1"/>
          </a:effectRef>
          <a:fontRef idx="minor">
            <a:schemeClr val="tx1"/>
          </a:fontRef>
        </p:style>
      </p:cxn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a:stCxn id="54" idx="6"/>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1816339" y="4239911"/>
            <a:ext cx="140074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sp>
        <p:nvSpPr>
          <p:cNvPr id="10" name="Freeform 9"/>
          <p:cNvSpPr/>
          <p:nvPr/>
        </p:nvSpPr>
        <p:spPr>
          <a:xfrm>
            <a:off x="3370997" y="3529345"/>
            <a:ext cx="1528549" cy="851586"/>
          </a:xfrm>
          <a:custGeom>
            <a:avLst/>
            <a:gdLst>
              <a:gd name="connsiteX0" fmla="*/ 0 w 1528549"/>
              <a:gd name="connsiteY0" fmla="*/ 442154 h 851586"/>
              <a:gd name="connsiteX1" fmla="*/ 313899 w 1528549"/>
              <a:gd name="connsiteY1" fmla="*/ 401210 h 851586"/>
              <a:gd name="connsiteX2" fmla="*/ 723331 w 1528549"/>
              <a:gd name="connsiteY2" fmla="*/ 278380 h 851586"/>
              <a:gd name="connsiteX3" fmla="*/ 968991 w 1528549"/>
              <a:gd name="connsiteY3" fmla="*/ 19073 h 851586"/>
              <a:gd name="connsiteX4" fmla="*/ 1528549 w 1528549"/>
              <a:gd name="connsiteY4" fmla="*/ 851586 h 85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549" h="851586">
                <a:moveTo>
                  <a:pt x="0" y="442154"/>
                </a:moveTo>
                <a:cubicBezTo>
                  <a:pt x="96672" y="435330"/>
                  <a:pt x="193344" y="428506"/>
                  <a:pt x="313899" y="401210"/>
                </a:cubicBezTo>
                <a:cubicBezTo>
                  <a:pt x="434454" y="373914"/>
                  <a:pt x="614149" y="342070"/>
                  <a:pt x="723331" y="278380"/>
                </a:cubicBezTo>
                <a:cubicBezTo>
                  <a:pt x="832513" y="214690"/>
                  <a:pt x="834788" y="-76461"/>
                  <a:pt x="968991" y="19073"/>
                </a:cubicBezTo>
                <a:cubicBezTo>
                  <a:pt x="1103194" y="114607"/>
                  <a:pt x="1315871" y="483096"/>
                  <a:pt x="1528549" y="85158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391345" y="3549305"/>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4326958" y="3483900"/>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3864630" y="5244398"/>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42362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41</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Oval 53"/>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den>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sup/>
                          </m:sSup>
                        </m:den>
                      </m:f>
                    </m:oMath>
                  </m:oMathPara>
                </a14:m>
                <a:endParaRPr lang="en-US" dirty="0"/>
              </a:p>
            </p:txBody>
          </p:sp>
        </mc:Choice>
        <mc:Fallback xmlns="">
          <p:sp>
            <p:nvSpPr>
              <p:cNvPr id="54" name="Oval 53"/>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4"/>
                <a:stretch>
                  <a:fillRect/>
                </a:stretch>
              </a:blipFill>
            </p:spPr>
            <p:txBody>
              <a:bodyPr/>
              <a:lstStyle/>
              <a:p>
                <a:r>
                  <a:rPr lang="en-US">
                    <a:noFill/>
                  </a:rPr>
                  <a:t> </a:t>
                </a:r>
              </a:p>
            </p:txBody>
          </p:sp>
        </mc:Fallback>
      </mc:AlternateContent>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lowchart: Delay 60"/>
          <p:cNvSpPr/>
          <p:nvPr/>
        </p:nvSpPr>
        <p:spPr>
          <a:xfrm rot="16200000">
            <a:off x="437952" y="4078696"/>
            <a:ext cx="336041" cy="357414"/>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lowchart: Delay 61"/>
          <p:cNvSpPr/>
          <p:nvPr/>
        </p:nvSpPr>
        <p:spPr>
          <a:xfrm rot="4816928">
            <a:off x="1985440" y="5003298"/>
            <a:ext cx="363896" cy="391330"/>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3" name="Flowchart: Summing Junction 72"/>
          <p:cNvSpPr/>
          <p:nvPr/>
        </p:nvSpPr>
        <p:spPr>
          <a:xfrm>
            <a:off x="7952040" y="5075507"/>
            <a:ext cx="355247" cy="481079"/>
          </a:xfrm>
          <a:prstGeom prst="flowChartSummingJunct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4" name="Flowchart: Delay 73"/>
          <p:cNvSpPr/>
          <p:nvPr/>
        </p:nvSpPr>
        <p:spPr>
          <a:xfrm rot="16200000">
            <a:off x="2363130" y="5661678"/>
            <a:ext cx="356443" cy="327503"/>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lowchart: Terminator 89"/>
          <p:cNvSpPr/>
          <p:nvPr/>
        </p:nvSpPr>
        <p:spPr>
          <a:xfrm rot="20130232" flipV="1">
            <a:off x="8877065" y="5021424"/>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Flowchart: Terminator 96"/>
          <p:cNvSpPr/>
          <p:nvPr/>
        </p:nvSpPr>
        <p:spPr>
          <a:xfrm rot="17161369">
            <a:off x="7578295" y="5635696"/>
            <a:ext cx="469508" cy="13813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8" name="Flowchart: Terminator 97"/>
          <p:cNvSpPr/>
          <p:nvPr/>
        </p:nvSpPr>
        <p:spPr>
          <a:xfrm rot="17161369">
            <a:off x="7583715" y="6101831"/>
            <a:ext cx="562285" cy="5966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00" name="Straight Connector 99"/>
          <p:cNvCxnSpPr/>
          <p:nvPr/>
        </p:nvCxnSpPr>
        <p:spPr>
          <a:xfrm>
            <a:off x="927094" y="4050324"/>
            <a:ext cx="1543436" cy="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3400171" y="4018318"/>
            <a:ext cx="1543436" cy="0"/>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778289" y="4050324"/>
            <a:ext cx="1543436" cy="0"/>
          </a:xfrm>
          <a:prstGeom prst="line">
            <a:avLst/>
          </a:prstGeom>
        </p:spPr>
        <p:style>
          <a:lnRef idx="2">
            <a:schemeClr val="dk1"/>
          </a:lnRef>
          <a:fillRef idx="0">
            <a:schemeClr val="dk1"/>
          </a:fillRef>
          <a:effectRef idx="1">
            <a:schemeClr val="dk1"/>
          </a:effectRef>
          <a:fontRef idx="minor">
            <a:schemeClr val="tx1"/>
          </a:fontRef>
        </p:style>
      </p:cxn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Flowchart: Terminator 111"/>
          <p:cNvSpPr/>
          <p:nvPr/>
        </p:nvSpPr>
        <p:spPr>
          <a:xfrm rot="15109834">
            <a:off x="7517958" y="4208388"/>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Flowchart: Terminator 112"/>
          <p:cNvSpPr/>
          <p:nvPr/>
        </p:nvSpPr>
        <p:spPr>
          <a:xfrm rot="15109834">
            <a:off x="7538434" y="4779395"/>
            <a:ext cx="383522" cy="106997"/>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5" name="Straight Connector 114"/>
          <p:cNvCxnSpPr/>
          <p:nvPr/>
        </p:nvCxnSpPr>
        <p:spPr>
          <a:xfrm>
            <a:off x="3217080" y="5335196"/>
            <a:ext cx="1543436" cy="0"/>
          </a:xfrm>
          <a:prstGeom prst="line">
            <a:avLst/>
          </a:prstGeom>
        </p:spPr>
        <p:style>
          <a:lnRef idx="2">
            <a:schemeClr val="dk1"/>
          </a:lnRef>
          <a:fillRef idx="0">
            <a:schemeClr val="dk1"/>
          </a:fillRef>
          <a:effectRef idx="1">
            <a:schemeClr val="dk1"/>
          </a:effectRef>
          <a:fontRef idx="minor">
            <a:schemeClr val="tx1"/>
          </a:fontRef>
        </p:style>
      </p:cxnSp>
      <p:sp>
        <p:nvSpPr>
          <p:cNvPr id="121" name="Freeform 120"/>
          <p:cNvSpPr/>
          <p:nvPr/>
        </p:nvSpPr>
        <p:spPr>
          <a:xfrm>
            <a:off x="908268" y="3600874"/>
            <a:ext cx="1673818" cy="507750"/>
          </a:xfrm>
          <a:custGeom>
            <a:avLst/>
            <a:gdLst>
              <a:gd name="connsiteX0" fmla="*/ 0 w 1519371"/>
              <a:gd name="connsiteY0" fmla="*/ 464034 h 503698"/>
              <a:gd name="connsiteX1" fmla="*/ 477672 w 1519371"/>
              <a:gd name="connsiteY1" fmla="*/ 10 h 503698"/>
              <a:gd name="connsiteX2" fmla="*/ 1419367 w 1519371"/>
              <a:gd name="connsiteY2" fmla="*/ 450386 h 503698"/>
              <a:gd name="connsiteX3" fmla="*/ 1446663 w 1519371"/>
              <a:gd name="connsiteY3" fmla="*/ 477682 h 503698"/>
            </a:gdLst>
            <a:ahLst/>
            <a:cxnLst>
              <a:cxn ang="0">
                <a:pos x="connsiteX0" y="connsiteY0"/>
              </a:cxn>
              <a:cxn ang="0">
                <a:pos x="connsiteX1" y="connsiteY1"/>
              </a:cxn>
              <a:cxn ang="0">
                <a:pos x="connsiteX2" y="connsiteY2"/>
              </a:cxn>
              <a:cxn ang="0">
                <a:pos x="connsiteX3" y="connsiteY3"/>
              </a:cxn>
            </a:cxnLst>
            <a:rect l="l" t="t" r="r" b="b"/>
            <a:pathLst>
              <a:path w="1519371" h="503698">
                <a:moveTo>
                  <a:pt x="0" y="464034"/>
                </a:moveTo>
                <a:cubicBezTo>
                  <a:pt x="120555" y="233159"/>
                  <a:pt x="241111" y="2285"/>
                  <a:pt x="477672" y="10"/>
                </a:cubicBezTo>
                <a:cubicBezTo>
                  <a:pt x="714233" y="-2265"/>
                  <a:pt x="1257869" y="370774"/>
                  <a:pt x="1419367" y="450386"/>
                </a:cubicBezTo>
                <a:cubicBezTo>
                  <a:pt x="1580865" y="529998"/>
                  <a:pt x="1513764" y="503840"/>
                  <a:pt x="1446663" y="477682"/>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Freeform 126"/>
          <p:cNvSpPr/>
          <p:nvPr/>
        </p:nvSpPr>
        <p:spPr>
          <a:xfrm>
            <a:off x="3261815" y="5213445"/>
            <a:ext cx="1528549" cy="518862"/>
          </a:xfrm>
          <a:custGeom>
            <a:avLst/>
            <a:gdLst>
              <a:gd name="connsiteX0" fmla="*/ 0 w 1528549"/>
              <a:gd name="connsiteY0" fmla="*/ 0 h 518862"/>
              <a:gd name="connsiteX1" fmla="*/ 614149 w 1528549"/>
              <a:gd name="connsiteY1" fmla="*/ 518615 h 518862"/>
              <a:gd name="connsiteX2" fmla="*/ 1351128 w 1528549"/>
              <a:gd name="connsiteY2" fmla="*/ 68239 h 518862"/>
              <a:gd name="connsiteX3" fmla="*/ 1528549 w 1528549"/>
              <a:gd name="connsiteY3" fmla="*/ 54591 h 518862"/>
            </a:gdLst>
            <a:ahLst/>
            <a:cxnLst>
              <a:cxn ang="0">
                <a:pos x="connsiteX0" y="connsiteY0"/>
              </a:cxn>
              <a:cxn ang="0">
                <a:pos x="connsiteX1" y="connsiteY1"/>
              </a:cxn>
              <a:cxn ang="0">
                <a:pos x="connsiteX2" y="connsiteY2"/>
              </a:cxn>
              <a:cxn ang="0">
                <a:pos x="connsiteX3" y="connsiteY3"/>
              </a:cxn>
            </a:cxnLst>
            <a:rect l="l" t="t" r="r" b="b"/>
            <a:pathLst>
              <a:path w="1528549" h="518862">
                <a:moveTo>
                  <a:pt x="0" y="0"/>
                </a:moveTo>
                <a:cubicBezTo>
                  <a:pt x="194480" y="253621"/>
                  <a:pt x="388961" y="507242"/>
                  <a:pt x="614149" y="518615"/>
                </a:cubicBezTo>
                <a:cubicBezTo>
                  <a:pt x="839337" y="529988"/>
                  <a:pt x="1198728" y="145576"/>
                  <a:pt x="1351128" y="68239"/>
                </a:cubicBezTo>
                <a:cubicBezTo>
                  <a:pt x="1503528" y="-9098"/>
                  <a:pt x="1516038" y="22746"/>
                  <a:pt x="1528549" y="54591"/>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Freeform 127"/>
          <p:cNvSpPr/>
          <p:nvPr/>
        </p:nvSpPr>
        <p:spPr>
          <a:xfrm>
            <a:off x="5868537" y="3780393"/>
            <a:ext cx="1392072" cy="232049"/>
          </a:xfrm>
          <a:custGeom>
            <a:avLst/>
            <a:gdLst>
              <a:gd name="connsiteX0" fmla="*/ 0 w 1392072"/>
              <a:gd name="connsiteY0" fmla="*/ 136514 h 232049"/>
              <a:gd name="connsiteX1" fmla="*/ 464024 w 1392072"/>
              <a:gd name="connsiteY1" fmla="*/ 37 h 232049"/>
              <a:gd name="connsiteX2" fmla="*/ 627797 w 1392072"/>
              <a:gd name="connsiteY2" fmla="*/ 122867 h 232049"/>
              <a:gd name="connsiteX3" fmla="*/ 900753 w 1392072"/>
              <a:gd name="connsiteY3" fmla="*/ 136514 h 232049"/>
              <a:gd name="connsiteX4" fmla="*/ 1214651 w 1392072"/>
              <a:gd name="connsiteY4" fmla="*/ 122867 h 232049"/>
              <a:gd name="connsiteX5" fmla="*/ 1392072 w 1392072"/>
              <a:gd name="connsiteY5" fmla="*/ 232049 h 23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2072" h="232049">
                <a:moveTo>
                  <a:pt x="0" y="136514"/>
                </a:moveTo>
                <a:cubicBezTo>
                  <a:pt x="179695" y="69412"/>
                  <a:pt x="359391" y="2311"/>
                  <a:pt x="464024" y="37"/>
                </a:cubicBezTo>
                <a:cubicBezTo>
                  <a:pt x="568657" y="-2237"/>
                  <a:pt x="555009" y="100121"/>
                  <a:pt x="627797" y="122867"/>
                </a:cubicBezTo>
                <a:cubicBezTo>
                  <a:pt x="700585" y="145613"/>
                  <a:pt x="802944" y="136514"/>
                  <a:pt x="900753" y="136514"/>
                </a:cubicBezTo>
                <a:cubicBezTo>
                  <a:pt x="998562" y="136514"/>
                  <a:pt x="1132764" y="106944"/>
                  <a:pt x="1214651" y="122867"/>
                </a:cubicBezTo>
                <a:cubicBezTo>
                  <a:pt x="1296538" y="138790"/>
                  <a:pt x="1344305" y="185419"/>
                  <a:pt x="1392072" y="23204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0" name="Straight Connector 129"/>
          <p:cNvCxnSpPr/>
          <p:nvPr/>
        </p:nvCxnSpPr>
        <p:spPr>
          <a:xfrm>
            <a:off x="7482131" y="1896641"/>
            <a:ext cx="1543436" cy="0"/>
          </a:xfrm>
          <a:prstGeom prst="line">
            <a:avLst/>
          </a:prstGeom>
        </p:spPr>
        <p:style>
          <a:lnRef idx="2">
            <a:schemeClr val="dk1"/>
          </a:lnRef>
          <a:fillRef idx="0">
            <a:schemeClr val="dk1"/>
          </a:fillRef>
          <a:effectRef idx="1">
            <a:schemeClr val="dk1"/>
          </a:effectRef>
          <a:fontRef idx="minor">
            <a:schemeClr val="tx1"/>
          </a:fontRef>
        </p:style>
      </p:cxnSp>
      <p:sp>
        <p:nvSpPr>
          <p:cNvPr id="131" name="Freeform 130"/>
          <p:cNvSpPr/>
          <p:nvPr/>
        </p:nvSpPr>
        <p:spPr>
          <a:xfrm>
            <a:off x="7519916" y="1099432"/>
            <a:ext cx="1583141" cy="811255"/>
          </a:xfrm>
          <a:custGeom>
            <a:avLst/>
            <a:gdLst>
              <a:gd name="connsiteX0" fmla="*/ 0 w 1583141"/>
              <a:gd name="connsiteY0" fmla="*/ 811255 h 811255"/>
              <a:gd name="connsiteX1" fmla="*/ 163774 w 1583141"/>
              <a:gd name="connsiteY1" fmla="*/ 770311 h 811255"/>
              <a:gd name="connsiteX2" fmla="*/ 423081 w 1583141"/>
              <a:gd name="connsiteY2" fmla="*/ 770311 h 811255"/>
              <a:gd name="connsiteX3" fmla="*/ 1009935 w 1583141"/>
              <a:gd name="connsiteY3" fmla="*/ 661129 h 811255"/>
              <a:gd name="connsiteX4" fmla="*/ 1296538 w 1583141"/>
              <a:gd name="connsiteY4" fmla="*/ 19684 h 811255"/>
              <a:gd name="connsiteX5" fmla="*/ 1583141 w 1583141"/>
              <a:gd name="connsiteY5" fmla="*/ 169810 h 81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3141" h="811255">
                <a:moveTo>
                  <a:pt x="0" y="811255"/>
                </a:moveTo>
                <a:cubicBezTo>
                  <a:pt x="46630" y="794195"/>
                  <a:pt x="93261" y="777135"/>
                  <a:pt x="163774" y="770311"/>
                </a:cubicBezTo>
                <a:cubicBezTo>
                  <a:pt x="234287" y="763487"/>
                  <a:pt x="282054" y="788508"/>
                  <a:pt x="423081" y="770311"/>
                </a:cubicBezTo>
                <a:cubicBezTo>
                  <a:pt x="564108" y="752114"/>
                  <a:pt x="864359" y="786233"/>
                  <a:pt x="1009935" y="661129"/>
                </a:cubicBezTo>
                <a:cubicBezTo>
                  <a:pt x="1155511" y="536024"/>
                  <a:pt x="1201004" y="101570"/>
                  <a:pt x="1296538" y="19684"/>
                </a:cubicBezTo>
                <a:cubicBezTo>
                  <a:pt x="1392072" y="-62202"/>
                  <a:pt x="1537649" y="135691"/>
                  <a:pt x="1583141" y="16981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6" name="Curved Connector 135"/>
          <p:cNvCxnSpPr/>
          <p:nvPr/>
        </p:nvCxnSpPr>
        <p:spPr>
          <a:xfrm flipV="1">
            <a:off x="4356746" y="5411328"/>
            <a:ext cx="822304" cy="414487"/>
          </a:xfrm>
          <a:prstGeom prst="curvedConnector3">
            <a:avLst>
              <a:gd name="adj1" fmla="val 17115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9" name="Curved Connector 158"/>
          <p:cNvCxnSpPr/>
          <p:nvPr/>
        </p:nvCxnSpPr>
        <p:spPr>
          <a:xfrm>
            <a:off x="8015918" y="3950894"/>
            <a:ext cx="908155" cy="664496"/>
          </a:xfrm>
          <a:prstGeom prst="curvedConnector3">
            <a:avLst>
              <a:gd name="adj1" fmla="val 40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1" name="Straight Connector 180"/>
          <p:cNvCxnSpPr/>
          <p:nvPr/>
        </p:nvCxnSpPr>
        <p:spPr>
          <a:xfrm>
            <a:off x="927094" y="3801726"/>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3217080" y="5117818"/>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3385757" y="3795064"/>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778289" y="3816693"/>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7482131" y="1674146"/>
            <a:ext cx="0" cy="434756"/>
          </a:xfrm>
          <a:prstGeom prst="line">
            <a:avLst/>
          </a:prstGeom>
        </p:spPr>
        <p:style>
          <a:lnRef idx="2">
            <a:schemeClr val="dk1"/>
          </a:lnRef>
          <a:fillRef idx="0">
            <a:schemeClr val="dk1"/>
          </a:fillRef>
          <a:effectRef idx="1">
            <a:schemeClr val="dk1"/>
          </a:effectRef>
          <a:fontRef idx="minor">
            <a:schemeClr val="tx1"/>
          </a:fontRef>
        </p:style>
      </p:cxn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a:stCxn id="54" idx="6"/>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1816339" y="4239911"/>
            <a:ext cx="140074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sp>
        <p:nvSpPr>
          <p:cNvPr id="10" name="Freeform 9"/>
          <p:cNvSpPr/>
          <p:nvPr/>
        </p:nvSpPr>
        <p:spPr>
          <a:xfrm>
            <a:off x="3370997" y="3529345"/>
            <a:ext cx="1528549" cy="851586"/>
          </a:xfrm>
          <a:custGeom>
            <a:avLst/>
            <a:gdLst>
              <a:gd name="connsiteX0" fmla="*/ 0 w 1528549"/>
              <a:gd name="connsiteY0" fmla="*/ 442154 h 851586"/>
              <a:gd name="connsiteX1" fmla="*/ 313899 w 1528549"/>
              <a:gd name="connsiteY1" fmla="*/ 401210 h 851586"/>
              <a:gd name="connsiteX2" fmla="*/ 723331 w 1528549"/>
              <a:gd name="connsiteY2" fmla="*/ 278380 h 851586"/>
              <a:gd name="connsiteX3" fmla="*/ 968991 w 1528549"/>
              <a:gd name="connsiteY3" fmla="*/ 19073 h 851586"/>
              <a:gd name="connsiteX4" fmla="*/ 1528549 w 1528549"/>
              <a:gd name="connsiteY4" fmla="*/ 851586 h 85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549" h="851586">
                <a:moveTo>
                  <a:pt x="0" y="442154"/>
                </a:moveTo>
                <a:cubicBezTo>
                  <a:pt x="96672" y="435330"/>
                  <a:pt x="193344" y="428506"/>
                  <a:pt x="313899" y="401210"/>
                </a:cubicBezTo>
                <a:cubicBezTo>
                  <a:pt x="434454" y="373914"/>
                  <a:pt x="614149" y="342070"/>
                  <a:pt x="723331" y="278380"/>
                </a:cubicBezTo>
                <a:cubicBezTo>
                  <a:pt x="832513" y="214690"/>
                  <a:pt x="834788" y="-76461"/>
                  <a:pt x="968991" y="19073"/>
                </a:cubicBezTo>
                <a:cubicBezTo>
                  <a:pt x="1103194" y="114607"/>
                  <a:pt x="1315871" y="483096"/>
                  <a:pt x="1528549" y="85158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391345" y="3549305"/>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4326958" y="3483900"/>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3864630" y="5244398"/>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574405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42</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Oval 53"/>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den>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sup/>
                          </m:sSup>
                        </m:den>
                      </m:f>
                    </m:oMath>
                  </m:oMathPara>
                </a14:m>
                <a:endParaRPr lang="en-US" dirty="0"/>
              </a:p>
            </p:txBody>
          </p:sp>
        </mc:Choice>
        <mc:Fallback xmlns="">
          <p:sp>
            <p:nvSpPr>
              <p:cNvPr id="54" name="Oval 53"/>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4"/>
                <a:stretch>
                  <a:fillRect/>
                </a:stretch>
              </a:blipFill>
            </p:spPr>
            <p:txBody>
              <a:bodyPr/>
              <a:lstStyle/>
              <a:p>
                <a:r>
                  <a:rPr lang="en-US">
                    <a:noFill/>
                  </a:rPr>
                  <a:t> </a:t>
                </a:r>
              </a:p>
            </p:txBody>
          </p:sp>
        </mc:Fallback>
      </mc:AlternateContent>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lowchart: Delay 60"/>
          <p:cNvSpPr/>
          <p:nvPr/>
        </p:nvSpPr>
        <p:spPr>
          <a:xfrm rot="16200000">
            <a:off x="437952" y="4078696"/>
            <a:ext cx="336041" cy="357414"/>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lowchart: Delay 61"/>
          <p:cNvSpPr/>
          <p:nvPr/>
        </p:nvSpPr>
        <p:spPr>
          <a:xfrm rot="4816928">
            <a:off x="1985440" y="5003298"/>
            <a:ext cx="363896" cy="391330"/>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3" name="Flowchart: Summing Junction 72"/>
          <p:cNvSpPr/>
          <p:nvPr/>
        </p:nvSpPr>
        <p:spPr>
          <a:xfrm>
            <a:off x="7952040" y="5075507"/>
            <a:ext cx="355247" cy="481079"/>
          </a:xfrm>
          <a:prstGeom prst="flowChartSummingJunct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4" name="Flowchart: Delay 73"/>
          <p:cNvSpPr/>
          <p:nvPr/>
        </p:nvSpPr>
        <p:spPr>
          <a:xfrm rot="16200000">
            <a:off x="2363130" y="5661678"/>
            <a:ext cx="356443" cy="327503"/>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lowchart: Terminator 89"/>
          <p:cNvSpPr/>
          <p:nvPr/>
        </p:nvSpPr>
        <p:spPr>
          <a:xfrm rot="20130232" flipV="1">
            <a:off x="8877065" y="5021424"/>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Flowchart: Terminator 96"/>
          <p:cNvSpPr/>
          <p:nvPr/>
        </p:nvSpPr>
        <p:spPr>
          <a:xfrm rot="17161369">
            <a:off x="7578295" y="5635696"/>
            <a:ext cx="469508" cy="13813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8" name="Flowchart: Terminator 97"/>
          <p:cNvSpPr/>
          <p:nvPr/>
        </p:nvSpPr>
        <p:spPr>
          <a:xfrm rot="17161369">
            <a:off x="7583715" y="6101831"/>
            <a:ext cx="562285" cy="5966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00" name="Straight Connector 99"/>
          <p:cNvCxnSpPr/>
          <p:nvPr/>
        </p:nvCxnSpPr>
        <p:spPr>
          <a:xfrm>
            <a:off x="927094" y="4050324"/>
            <a:ext cx="1543436" cy="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3400171" y="4018318"/>
            <a:ext cx="1543436" cy="0"/>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778289" y="4050324"/>
            <a:ext cx="1543436" cy="0"/>
          </a:xfrm>
          <a:prstGeom prst="line">
            <a:avLst/>
          </a:prstGeom>
        </p:spPr>
        <p:style>
          <a:lnRef idx="2">
            <a:schemeClr val="dk1"/>
          </a:lnRef>
          <a:fillRef idx="0">
            <a:schemeClr val="dk1"/>
          </a:fillRef>
          <a:effectRef idx="1">
            <a:schemeClr val="dk1"/>
          </a:effectRef>
          <a:fontRef idx="minor">
            <a:schemeClr val="tx1"/>
          </a:fontRef>
        </p:style>
      </p:cxn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Flowchart: Terminator 111"/>
          <p:cNvSpPr/>
          <p:nvPr/>
        </p:nvSpPr>
        <p:spPr>
          <a:xfrm rot="15109834">
            <a:off x="7517958" y="4208388"/>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Flowchart: Terminator 112"/>
          <p:cNvSpPr/>
          <p:nvPr/>
        </p:nvSpPr>
        <p:spPr>
          <a:xfrm rot="15109834">
            <a:off x="7538434" y="4779395"/>
            <a:ext cx="383522" cy="106997"/>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4" name="Straight Connector 113"/>
          <p:cNvCxnSpPr/>
          <p:nvPr/>
        </p:nvCxnSpPr>
        <p:spPr>
          <a:xfrm>
            <a:off x="8196390" y="4019104"/>
            <a:ext cx="1543436" cy="0"/>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a:xfrm>
            <a:off x="3217080" y="5335196"/>
            <a:ext cx="1543436" cy="0"/>
          </a:xfrm>
          <a:prstGeom prst="line">
            <a:avLst/>
          </a:prstGeom>
        </p:spPr>
        <p:style>
          <a:lnRef idx="2">
            <a:schemeClr val="dk1"/>
          </a:lnRef>
          <a:fillRef idx="0">
            <a:schemeClr val="dk1"/>
          </a:fillRef>
          <a:effectRef idx="1">
            <a:schemeClr val="dk1"/>
          </a:effectRef>
          <a:fontRef idx="minor">
            <a:schemeClr val="tx1"/>
          </a:fontRef>
        </p:style>
      </p:cxnSp>
      <p:sp>
        <p:nvSpPr>
          <p:cNvPr id="121" name="Freeform 120"/>
          <p:cNvSpPr/>
          <p:nvPr/>
        </p:nvSpPr>
        <p:spPr>
          <a:xfrm>
            <a:off x="908268" y="3600874"/>
            <a:ext cx="1673818" cy="507750"/>
          </a:xfrm>
          <a:custGeom>
            <a:avLst/>
            <a:gdLst>
              <a:gd name="connsiteX0" fmla="*/ 0 w 1519371"/>
              <a:gd name="connsiteY0" fmla="*/ 464034 h 503698"/>
              <a:gd name="connsiteX1" fmla="*/ 477672 w 1519371"/>
              <a:gd name="connsiteY1" fmla="*/ 10 h 503698"/>
              <a:gd name="connsiteX2" fmla="*/ 1419367 w 1519371"/>
              <a:gd name="connsiteY2" fmla="*/ 450386 h 503698"/>
              <a:gd name="connsiteX3" fmla="*/ 1446663 w 1519371"/>
              <a:gd name="connsiteY3" fmla="*/ 477682 h 503698"/>
            </a:gdLst>
            <a:ahLst/>
            <a:cxnLst>
              <a:cxn ang="0">
                <a:pos x="connsiteX0" y="connsiteY0"/>
              </a:cxn>
              <a:cxn ang="0">
                <a:pos x="connsiteX1" y="connsiteY1"/>
              </a:cxn>
              <a:cxn ang="0">
                <a:pos x="connsiteX2" y="connsiteY2"/>
              </a:cxn>
              <a:cxn ang="0">
                <a:pos x="connsiteX3" y="connsiteY3"/>
              </a:cxn>
            </a:cxnLst>
            <a:rect l="l" t="t" r="r" b="b"/>
            <a:pathLst>
              <a:path w="1519371" h="503698">
                <a:moveTo>
                  <a:pt x="0" y="464034"/>
                </a:moveTo>
                <a:cubicBezTo>
                  <a:pt x="120555" y="233159"/>
                  <a:pt x="241111" y="2285"/>
                  <a:pt x="477672" y="10"/>
                </a:cubicBezTo>
                <a:cubicBezTo>
                  <a:pt x="714233" y="-2265"/>
                  <a:pt x="1257869" y="370774"/>
                  <a:pt x="1419367" y="450386"/>
                </a:cubicBezTo>
                <a:cubicBezTo>
                  <a:pt x="1580865" y="529998"/>
                  <a:pt x="1513764" y="503840"/>
                  <a:pt x="1446663" y="477682"/>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Freeform 126"/>
          <p:cNvSpPr/>
          <p:nvPr/>
        </p:nvSpPr>
        <p:spPr>
          <a:xfrm>
            <a:off x="3261815" y="5213445"/>
            <a:ext cx="1528549" cy="518862"/>
          </a:xfrm>
          <a:custGeom>
            <a:avLst/>
            <a:gdLst>
              <a:gd name="connsiteX0" fmla="*/ 0 w 1528549"/>
              <a:gd name="connsiteY0" fmla="*/ 0 h 518862"/>
              <a:gd name="connsiteX1" fmla="*/ 614149 w 1528549"/>
              <a:gd name="connsiteY1" fmla="*/ 518615 h 518862"/>
              <a:gd name="connsiteX2" fmla="*/ 1351128 w 1528549"/>
              <a:gd name="connsiteY2" fmla="*/ 68239 h 518862"/>
              <a:gd name="connsiteX3" fmla="*/ 1528549 w 1528549"/>
              <a:gd name="connsiteY3" fmla="*/ 54591 h 518862"/>
            </a:gdLst>
            <a:ahLst/>
            <a:cxnLst>
              <a:cxn ang="0">
                <a:pos x="connsiteX0" y="connsiteY0"/>
              </a:cxn>
              <a:cxn ang="0">
                <a:pos x="connsiteX1" y="connsiteY1"/>
              </a:cxn>
              <a:cxn ang="0">
                <a:pos x="connsiteX2" y="connsiteY2"/>
              </a:cxn>
              <a:cxn ang="0">
                <a:pos x="connsiteX3" y="connsiteY3"/>
              </a:cxn>
            </a:cxnLst>
            <a:rect l="l" t="t" r="r" b="b"/>
            <a:pathLst>
              <a:path w="1528549" h="518862">
                <a:moveTo>
                  <a:pt x="0" y="0"/>
                </a:moveTo>
                <a:cubicBezTo>
                  <a:pt x="194480" y="253621"/>
                  <a:pt x="388961" y="507242"/>
                  <a:pt x="614149" y="518615"/>
                </a:cubicBezTo>
                <a:cubicBezTo>
                  <a:pt x="839337" y="529988"/>
                  <a:pt x="1198728" y="145576"/>
                  <a:pt x="1351128" y="68239"/>
                </a:cubicBezTo>
                <a:cubicBezTo>
                  <a:pt x="1503528" y="-9098"/>
                  <a:pt x="1516038" y="22746"/>
                  <a:pt x="1528549" y="54591"/>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Freeform 127"/>
          <p:cNvSpPr/>
          <p:nvPr/>
        </p:nvSpPr>
        <p:spPr>
          <a:xfrm>
            <a:off x="5868537" y="3780393"/>
            <a:ext cx="1392072" cy="232049"/>
          </a:xfrm>
          <a:custGeom>
            <a:avLst/>
            <a:gdLst>
              <a:gd name="connsiteX0" fmla="*/ 0 w 1392072"/>
              <a:gd name="connsiteY0" fmla="*/ 136514 h 232049"/>
              <a:gd name="connsiteX1" fmla="*/ 464024 w 1392072"/>
              <a:gd name="connsiteY1" fmla="*/ 37 h 232049"/>
              <a:gd name="connsiteX2" fmla="*/ 627797 w 1392072"/>
              <a:gd name="connsiteY2" fmla="*/ 122867 h 232049"/>
              <a:gd name="connsiteX3" fmla="*/ 900753 w 1392072"/>
              <a:gd name="connsiteY3" fmla="*/ 136514 h 232049"/>
              <a:gd name="connsiteX4" fmla="*/ 1214651 w 1392072"/>
              <a:gd name="connsiteY4" fmla="*/ 122867 h 232049"/>
              <a:gd name="connsiteX5" fmla="*/ 1392072 w 1392072"/>
              <a:gd name="connsiteY5" fmla="*/ 232049 h 23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2072" h="232049">
                <a:moveTo>
                  <a:pt x="0" y="136514"/>
                </a:moveTo>
                <a:cubicBezTo>
                  <a:pt x="179695" y="69412"/>
                  <a:pt x="359391" y="2311"/>
                  <a:pt x="464024" y="37"/>
                </a:cubicBezTo>
                <a:cubicBezTo>
                  <a:pt x="568657" y="-2237"/>
                  <a:pt x="555009" y="100121"/>
                  <a:pt x="627797" y="122867"/>
                </a:cubicBezTo>
                <a:cubicBezTo>
                  <a:pt x="700585" y="145613"/>
                  <a:pt x="802944" y="136514"/>
                  <a:pt x="900753" y="136514"/>
                </a:cubicBezTo>
                <a:cubicBezTo>
                  <a:pt x="998562" y="136514"/>
                  <a:pt x="1132764" y="106944"/>
                  <a:pt x="1214651" y="122867"/>
                </a:cubicBezTo>
                <a:cubicBezTo>
                  <a:pt x="1296538" y="138790"/>
                  <a:pt x="1344305" y="185419"/>
                  <a:pt x="1392072" y="23204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Freeform 128"/>
          <p:cNvSpPr/>
          <p:nvPr/>
        </p:nvSpPr>
        <p:spPr>
          <a:xfrm>
            <a:off x="8229600" y="3420972"/>
            <a:ext cx="1501254" cy="509583"/>
          </a:xfrm>
          <a:custGeom>
            <a:avLst/>
            <a:gdLst>
              <a:gd name="connsiteX0" fmla="*/ 0 w 1501254"/>
              <a:gd name="connsiteY0" fmla="*/ 509583 h 509583"/>
              <a:gd name="connsiteX1" fmla="*/ 450376 w 1501254"/>
              <a:gd name="connsiteY1" fmla="*/ 345810 h 509583"/>
              <a:gd name="connsiteX2" fmla="*/ 600501 w 1501254"/>
              <a:gd name="connsiteY2" fmla="*/ 441344 h 509583"/>
              <a:gd name="connsiteX3" fmla="*/ 859809 w 1501254"/>
              <a:gd name="connsiteY3" fmla="*/ 427697 h 509583"/>
              <a:gd name="connsiteX4" fmla="*/ 1364776 w 1501254"/>
              <a:gd name="connsiteY4" fmla="*/ 18264 h 509583"/>
              <a:gd name="connsiteX5" fmla="*/ 1473958 w 1501254"/>
              <a:gd name="connsiteY5" fmla="*/ 86503 h 509583"/>
              <a:gd name="connsiteX6" fmla="*/ 1501254 w 1501254"/>
              <a:gd name="connsiteY6" fmla="*/ 222980 h 50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254" h="509583">
                <a:moveTo>
                  <a:pt x="0" y="509583"/>
                </a:moveTo>
                <a:cubicBezTo>
                  <a:pt x="175146" y="433383"/>
                  <a:pt x="350293" y="357183"/>
                  <a:pt x="450376" y="345810"/>
                </a:cubicBezTo>
                <a:cubicBezTo>
                  <a:pt x="550459" y="334437"/>
                  <a:pt x="532262" y="427696"/>
                  <a:pt x="600501" y="441344"/>
                </a:cubicBezTo>
                <a:cubicBezTo>
                  <a:pt x="668740" y="454992"/>
                  <a:pt x="732430" y="498210"/>
                  <a:pt x="859809" y="427697"/>
                </a:cubicBezTo>
                <a:cubicBezTo>
                  <a:pt x="987188" y="357184"/>
                  <a:pt x="1262418" y="75130"/>
                  <a:pt x="1364776" y="18264"/>
                </a:cubicBezTo>
                <a:cubicBezTo>
                  <a:pt x="1467134" y="-38602"/>
                  <a:pt x="1451212" y="52384"/>
                  <a:pt x="1473958" y="86503"/>
                </a:cubicBezTo>
                <a:cubicBezTo>
                  <a:pt x="1496704" y="120622"/>
                  <a:pt x="1498979" y="171801"/>
                  <a:pt x="1501254" y="22298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0" name="Straight Connector 129"/>
          <p:cNvCxnSpPr/>
          <p:nvPr/>
        </p:nvCxnSpPr>
        <p:spPr>
          <a:xfrm>
            <a:off x="7482131" y="1896641"/>
            <a:ext cx="1543436" cy="0"/>
          </a:xfrm>
          <a:prstGeom prst="line">
            <a:avLst/>
          </a:prstGeom>
        </p:spPr>
        <p:style>
          <a:lnRef idx="2">
            <a:schemeClr val="dk1"/>
          </a:lnRef>
          <a:fillRef idx="0">
            <a:schemeClr val="dk1"/>
          </a:fillRef>
          <a:effectRef idx="1">
            <a:schemeClr val="dk1"/>
          </a:effectRef>
          <a:fontRef idx="minor">
            <a:schemeClr val="tx1"/>
          </a:fontRef>
        </p:style>
      </p:cxnSp>
      <p:sp>
        <p:nvSpPr>
          <p:cNvPr id="131" name="Freeform 130"/>
          <p:cNvSpPr/>
          <p:nvPr/>
        </p:nvSpPr>
        <p:spPr>
          <a:xfrm>
            <a:off x="7519916" y="1099432"/>
            <a:ext cx="1583141" cy="811255"/>
          </a:xfrm>
          <a:custGeom>
            <a:avLst/>
            <a:gdLst>
              <a:gd name="connsiteX0" fmla="*/ 0 w 1583141"/>
              <a:gd name="connsiteY0" fmla="*/ 811255 h 811255"/>
              <a:gd name="connsiteX1" fmla="*/ 163774 w 1583141"/>
              <a:gd name="connsiteY1" fmla="*/ 770311 h 811255"/>
              <a:gd name="connsiteX2" fmla="*/ 423081 w 1583141"/>
              <a:gd name="connsiteY2" fmla="*/ 770311 h 811255"/>
              <a:gd name="connsiteX3" fmla="*/ 1009935 w 1583141"/>
              <a:gd name="connsiteY3" fmla="*/ 661129 h 811255"/>
              <a:gd name="connsiteX4" fmla="*/ 1296538 w 1583141"/>
              <a:gd name="connsiteY4" fmla="*/ 19684 h 811255"/>
              <a:gd name="connsiteX5" fmla="*/ 1583141 w 1583141"/>
              <a:gd name="connsiteY5" fmla="*/ 169810 h 81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3141" h="811255">
                <a:moveTo>
                  <a:pt x="0" y="811255"/>
                </a:moveTo>
                <a:cubicBezTo>
                  <a:pt x="46630" y="794195"/>
                  <a:pt x="93261" y="777135"/>
                  <a:pt x="163774" y="770311"/>
                </a:cubicBezTo>
                <a:cubicBezTo>
                  <a:pt x="234287" y="763487"/>
                  <a:pt x="282054" y="788508"/>
                  <a:pt x="423081" y="770311"/>
                </a:cubicBezTo>
                <a:cubicBezTo>
                  <a:pt x="564108" y="752114"/>
                  <a:pt x="864359" y="786233"/>
                  <a:pt x="1009935" y="661129"/>
                </a:cubicBezTo>
                <a:cubicBezTo>
                  <a:pt x="1155511" y="536024"/>
                  <a:pt x="1201004" y="101570"/>
                  <a:pt x="1296538" y="19684"/>
                </a:cubicBezTo>
                <a:cubicBezTo>
                  <a:pt x="1392072" y="-62202"/>
                  <a:pt x="1537649" y="135691"/>
                  <a:pt x="1583141" y="16981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6" name="Curved Connector 135"/>
          <p:cNvCxnSpPr/>
          <p:nvPr/>
        </p:nvCxnSpPr>
        <p:spPr>
          <a:xfrm flipV="1">
            <a:off x="4356746" y="5411328"/>
            <a:ext cx="822304" cy="414487"/>
          </a:xfrm>
          <a:prstGeom prst="curvedConnector3">
            <a:avLst>
              <a:gd name="adj1" fmla="val 17115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9" name="Curved Connector 158"/>
          <p:cNvCxnSpPr/>
          <p:nvPr/>
        </p:nvCxnSpPr>
        <p:spPr>
          <a:xfrm>
            <a:off x="8015918" y="3950894"/>
            <a:ext cx="908155" cy="664496"/>
          </a:xfrm>
          <a:prstGeom prst="curvedConnector3">
            <a:avLst>
              <a:gd name="adj1" fmla="val 40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1" name="Straight Connector 180"/>
          <p:cNvCxnSpPr/>
          <p:nvPr/>
        </p:nvCxnSpPr>
        <p:spPr>
          <a:xfrm>
            <a:off x="927094" y="3801726"/>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3217080" y="5117818"/>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3385757" y="3795064"/>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778289" y="3816693"/>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8182742" y="3805155"/>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7482131" y="1674146"/>
            <a:ext cx="0" cy="434756"/>
          </a:xfrm>
          <a:prstGeom prst="line">
            <a:avLst/>
          </a:prstGeom>
        </p:spPr>
        <p:style>
          <a:lnRef idx="2">
            <a:schemeClr val="dk1"/>
          </a:lnRef>
          <a:fillRef idx="0">
            <a:schemeClr val="dk1"/>
          </a:fillRef>
          <a:effectRef idx="1">
            <a:schemeClr val="dk1"/>
          </a:effectRef>
          <a:fontRef idx="minor">
            <a:schemeClr val="tx1"/>
          </a:fontRef>
        </p:style>
      </p:cxn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a:stCxn id="54" idx="6"/>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1816339" y="4239911"/>
            <a:ext cx="140074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p:sp>
        <p:nvSpPr>
          <p:cNvPr id="10" name="Freeform 9"/>
          <p:cNvSpPr/>
          <p:nvPr/>
        </p:nvSpPr>
        <p:spPr>
          <a:xfrm>
            <a:off x="3370997" y="3529345"/>
            <a:ext cx="1528549" cy="851586"/>
          </a:xfrm>
          <a:custGeom>
            <a:avLst/>
            <a:gdLst>
              <a:gd name="connsiteX0" fmla="*/ 0 w 1528549"/>
              <a:gd name="connsiteY0" fmla="*/ 442154 h 851586"/>
              <a:gd name="connsiteX1" fmla="*/ 313899 w 1528549"/>
              <a:gd name="connsiteY1" fmla="*/ 401210 h 851586"/>
              <a:gd name="connsiteX2" fmla="*/ 723331 w 1528549"/>
              <a:gd name="connsiteY2" fmla="*/ 278380 h 851586"/>
              <a:gd name="connsiteX3" fmla="*/ 968991 w 1528549"/>
              <a:gd name="connsiteY3" fmla="*/ 19073 h 851586"/>
              <a:gd name="connsiteX4" fmla="*/ 1528549 w 1528549"/>
              <a:gd name="connsiteY4" fmla="*/ 851586 h 85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549" h="851586">
                <a:moveTo>
                  <a:pt x="0" y="442154"/>
                </a:moveTo>
                <a:cubicBezTo>
                  <a:pt x="96672" y="435330"/>
                  <a:pt x="193344" y="428506"/>
                  <a:pt x="313899" y="401210"/>
                </a:cubicBezTo>
                <a:cubicBezTo>
                  <a:pt x="434454" y="373914"/>
                  <a:pt x="614149" y="342070"/>
                  <a:pt x="723331" y="278380"/>
                </a:cubicBezTo>
                <a:cubicBezTo>
                  <a:pt x="832513" y="214690"/>
                  <a:pt x="834788" y="-76461"/>
                  <a:pt x="968991" y="19073"/>
                </a:cubicBezTo>
                <a:cubicBezTo>
                  <a:pt x="1103194" y="114607"/>
                  <a:pt x="1315871" y="483096"/>
                  <a:pt x="1528549" y="85158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391345" y="3549305"/>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4326958" y="3483900"/>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3864630" y="5244398"/>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84586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NestMC</a:t>
            </a:r>
            <a:r>
              <a:rPr lang="en-US" smtClean="0"/>
              <a:t> vs </a:t>
            </a:r>
            <a:r>
              <a:rPr lang="en-US"/>
              <a:t>Artificial </a:t>
            </a:r>
            <a:r>
              <a:rPr lang="en-US" smtClean="0"/>
              <a:t>Neuron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43</a:t>
            </a:fld>
            <a:endParaRPr lang="en-GB" dirty="0"/>
          </a:p>
        </p:txBody>
      </p:sp>
      <p:sp>
        <p:nvSpPr>
          <p:cNvPr id="45" name="Rectangle 44"/>
          <p:cNvSpPr/>
          <p:nvPr/>
        </p:nvSpPr>
        <p:spPr>
          <a:xfrm>
            <a:off x="266081" y="1256747"/>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0</a:t>
            </a:r>
            <a:endParaRPr lang="en-US" dirty="0"/>
          </a:p>
        </p:txBody>
      </p:sp>
      <p:sp>
        <p:nvSpPr>
          <p:cNvPr id="46" name="Rectangle 45"/>
          <p:cNvSpPr/>
          <p:nvPr/>
        </p:nvSpPr>
        <p:spPr>
          <a:xfrm>
            <a:off x="266081" y="1668925"/>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600" dirty="0" smtClean="0"/>
              <a:t>1</a:t>
            </a:r>
            <a:endParaRPr lang="en-US" dirty="0"/>
          </a:p>
        </p:txBody>
      </p:sp>
      <p:sp>
        <p:nvSpPr>
          <p:cNvPr id="47" name="Rectangle 46"/>
          <p:cNvSpPr/>
          <p:nvPr/>
        </p:nvSpPr>
        <p:spPr>
          <a:xfrm>
            <a:off x="266081" y="2081104"/>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a:t>
            </a:r>
            <a:r>
              <a:rPr lang="en-US" sz="1400" dirty="0" smtClean="0"/>
              <a:t>…</a:t>
            </a:r>
            <a:endParaRPr lang="en-US" dirty="0"/>
          </a:p>
        </p:txBody>
      </p:sp>
      <p:sp>
        <p:nvSpPr>
          <p:cNvPr id="48" name="Rectangle 47"/>
          <p:cNvSpPr/>
          <p:nvPr/>
        </p:nvSpPr>
        <p:spPr>
          <a:xfrm>
            <a:off x="266081" y="2493283"/>
            <a:ext cx="736979" cy="341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W</a:t>
            </a:r>
            <a:r>
              <a:rPr lang="en-US" sz="1600" dirty="0" err="1"/>
              <a:t>n</a:t>
            </a:r>
            <a:endParaRPr lang="en-US" dirty="0"/>
          </a:p>
        </p:txBody>
      </p:sp>
      <mc:AlternateContent xmlns:mc="http://schemas.openxmlformats.org/markup-compatibility/2006" xmlns:a14="http://schemas.microsoft.com/office/drawing/2010/main">
        <mc:Choice Requires="a14">
          <p:sp>
            <p:nvSpPr>
              <p:cNvPr id="49" name="Rounded Rectangle 48"/>
              <p:cNvSpPr/>
              <p:nvPr/>
            </p:nvSpPr>
            <p:spPr>
              <a:xfrm>
                <a:off x="1603562" y="1591009"/>
                <a:ext cx="1091820" cy="89242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𝑛</m:t>
                              </m:r>
                            </m:sub>
                          </m:sSub>
                        </m:e>
                      </m:nary>
                    </m:oMath>
                  </m:oMathPara>
                </a14:m>
                <a:endParaRPr lang="en-US" dirty="0"/>
              </a:p>
            </p:txBody>
          </p:sp>
        </mc:Choice>
        <mc:Fallback xmlns="">
          <p:sp>
            <p:nvSpPr>
              <p:cNvPr id="49" name="Rounded Rectangle 48"/>
              <p:cNvSpPr>
                <a:spLocks noRot="1" noChangeAspect="1" noMove="1" noResize="1" noEditPoints="1" noAdjustHandles="1" noChangeArrowheads="1" noChangeShapeType="1" noTextEdit="1"/>
              </p:cNvSpPr>
              <p:nvPr/>
            </p:nvSpPr>
            <p:spPr>
              <a:xfrm>
                <a:off x="1603562" y="1591009"/>
                <a:ext cx="1091820" cy="892424"/>
              </a:xfrm>
              <a:prstGeom prst="roundRect">
                <a:avLst/>
              </a:prstGeom>
              <a:blipFill rotWithShape="0">
                <a:blip r:embed="rId3"/>
                <a:stretch>
                  <a:fillRect/>
                </a:stretch>
              </a:blipFill>
            </p:spPr>
            <p:txBody>
              <a:bodyPr/>
              <a:lstStyle/>
              <a:p>
                <a:r>
                  <a:rPr lang="en-US">
                    <a:noFill/>
                  </a:rPr>
                  <a:t> </a:t>
                </a:r>
              </a:p>
            </p:txBody>
          </p:sp>
        </mc:Fallback>
      </mc:AlternateContent>
      <p:cxnSp>
        <p:nvCxnSpPr>
          <p:cNvPr id="50" name="Straight Arrow Connector 49"/>
          <p:cNvCxnSpPr>
            <a:stCxn id="45" idx="3"/>
          </p:cNvCxnSpPr>
          <p:nvPr/>
        </p:nvCxnSpPr>
        <p:spPr>
          <a:xfrm>
            <a:off x="1003060" y="1427344"/>
            <a:ext cx="600502" cy="412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6" idx="3"/>
            <a:endCxn id="49" idx="1"/>
          </p:cNvCxnSpPr>
          <p:nvPr/>
        </p:nvCxnSpPr>
        <p:spPr>
          <a:xfrm>
            <a:off x="1003060" y="1839522"/>
            <a:ext cx="600502" cy="1976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7" idx="3"/>
            <a:endCxn id="49" idx="1"/>
          </p:cNvCxnSpPr>
          <p:nvPr/>
        </p:nvCxnSpPr>
        <p:spPr>
          <a:xfrm flipV="1">
            <a:off x="1003060" y="2037221"/>
            <a:ext cx="600502" cy="21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8" idx="3"/>
          </p:cNvCxnSpPr>
          <p:nvPr/>
        </p:nvCxnSpPr>
        <p:spPr>
          <a:xfrm flipV="1">
            <a:off x="1003060" y="2206820"/>
            <a:ext cx="600502" cy="457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Oval 53"/>
              <p:cNvSpPr/>
              <p:nvPr/>
            </p:nvSpPr>
            <p:spPr>
              <a:xfrm>
                <a:off x="2695382" y="1692043"/>
                <a:ext cx="1337481" cy="715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den>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sup/>
                          </m:sSup>
                        </m:den>
                      </m:f>
                    </m:oMath>
                  </m:oMathPara>
                </a14:m>
                <a:endParaRPr lang="en-US" dirty="0"/>
              </a:p>
            </p:txBody>
          </p:sp>
        </mc:Choice>
        <mc:Fallback xmlns="">
          <p:sp>
            <p:nvSpPr>
              <p:cNvPr id="54" name="Oval 53"/>
              <p:cNvSpPr>
                <a:spLocks noRot="1" noChangeAspect="1" noMove="1" noResize="1" noEditPoints="1" noAdjustHandles="1" noChangeArrowheads="1" noChangeShapeType="1" noTextEdit="1"/>
              </p:cNvSpPr>
              <p:nvPr/>
            </p:nvSpPr>
            <p:spPr>
              <a:xfrm>
                <a:off x="2695382" y="1692043"/>
                <a:ext cx="1337481" cy="715659"/>
              </a:xfrm>
              <a:prstGeom prst="ellipse">
                <a:avLst/>
              </a:prstGeom>
              <a:blipFill rotWithShape="0">
                <a:blip r:embed="rId4"/>
                <a:stretch>
                  <a:fillRect/>
                </a:stretch>
              </a:blipFill>
            </p:spPr>
            <p:txBody>
              <a:bodyPr/>
              <a:lstStyle/>
              <a:p>
                <a:r>
                  <a:rPr lang="en-US">
                    <a:noFill/>
                  </a:rPr>
                  <a:t> </a:t>
                </a:r>
              </a:p>
            </p:txBody>
          </p:sp>
        </mc:Fallback>
      </mc:AlternateContent>
      <p:sp>
        <p:nvSpPr>
          <p:cNvPr id="57" name="Isosceles Triangle 56"/>
          <p:cNvSpPr/>
          <p:nvPr/>
        </p:nvSpPr>
        <p:spPr>
          <a:xfrm rot="16200000">
            <a:off x="1366085" y="3328702"/>
            <a:ext cx="115995"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p:cNvSpPr/>
          <p:nvPr/>
        </p:nvSpPr>
        <p:spPr>
          <a:xfrm rot="15431426">
            <a:off x="2086806" y="3900424"/>
            <a:ext cx="161167" cy="199802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2647876" y="4401411"/>
            <a:ext cx="975866" cy="1706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998504">
            <a:off x="3670318" y="4743250"/>
            <a:ext cx="2224585" cy="191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Flowchart: Delay 60"/>
          <p:cNvSpPr/>
          <p:nvPr/>
        </p:nvSpPr>
        <p:spPr>
          <a:xfrm rot="16200000">
            <a:off x="437952" y="4078696"/>
            <a:ext cx="336041" cy="357414"/>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lowchart: Delay 61"/>
          <p:cNvSpPr/>
          <p:nvPr/>
        </p:nvSpPr>
        <p:spPr>
          <a:xfrm rot="4816928">
            <a:off x="1985440" y="5003298"/>
            <a:ext cx="363896" cy="391330"/>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998504">
            <a:off x="5938566" y="5310494"/>
            <a:ext cx="1293362" cy="213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20227510" flipV="1">
            <a:off x="7309985" y="5226200"/>
            <a:ext cx="1293362" cy="2994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rot="20227510" flipV="1">
            <a:off x="8671153" y="4640721"/>
            <a:ext cx="1293362" cy="306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rot="20538123" flipV="1">
            <a:off x="6076487" y="5702254"/>
            <a:ext cx="1293362" cy="428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flipV="1">
            <a:off x="4797045" y="5921568"/>
            <a:ext cx="1293362" cy="4201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flipV="1">
            <a:off x="3378104" y="5970479"/>
            <a:ext cx="1293362" cy="3545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Isosceles Triangle 68"/>
          <p:cNvSpPr/>
          <p:nvPr/>
        </p:nvSpPr>
        <p:spPr>
          <a:xfrm rot="16200000">
            <a:off x="1969009" y="4986073"/>
            <a:ext cx="347197" cy="231600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rot="4484136">
            <a:off x="6637967" y="2866589"/>
            <a:ext cx="1547598" cy="23925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1" name="Rectangle 70"/>
          <p:cNvSpPr/>
          <p:nvPr/>
        </p:nvSpPr>
        <p:spPr>
          <a:xfrm rot="4695215">
            <a:off x="7017937" y="4483484"/>
            <a:ext cx="1547598" cy="14473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p:cNvSpPr/>
          <p:nvPr/>
        </p:nvSpPr>
        <p:spPr>
          <a:xfrm rot="6357209">
            <a:off x="7358711" y="5797625"/>
            <a:ext cx="992583" cy="14257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3" name="Flowchart: Summing Junction 72"/>
          <p:cNvSpPr/>
          <p:nvPr/>
        </p:nvSpPr>
        <p:spPr>
          <a:xfrm>
            <a:off x="7952040" y="5075507"/>
            <a:ext cx="355247" cy="481079"/>
          </a:xfrm>
          <a:prstGeom prst="flowChartSummingJunct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4" name="Flowchart: Delay 73"/>
          <p:cNvSpPr/>
          <p:nvPr/>
        </p:nvSpPr>
        <p:spPr>
          <a:xfrm rot="16200000">
            <a:off x="2363130" y="5661678"/>
            <a:ext cx="356443" cy="327503"/>
          </a:xfrm>
          <a:prstGeom prst="flowChartDela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Flowchart: Terminator 74"/>
          <p:cNvSpPr/>
          <p:nvPr/>
        </p:nvSpPr>
        <p:spPr>
          <a:xfrm rot="801867">
            <a:off x="3856244" y="4445954"/>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lowchart: Terminator 75"/>
          <p:cNvSpPr/>
          <p:nvPr/>
        </p:nvSpPr>
        <p:spPr>
          <a:xfrm rot="801867">
            <a:off x="4361035" y="461661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Flowchart: Terminator 76"/>
          <p:cNvSpPr/>
          <p:nvPr/>
        </p:nvSpPr>
        <p:spPr>
          <a:xfrm rot="801867">
            <a:off x="6077935" y="5174309"/>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Flowchart: Terminator 77"/>
          <p:cNvSpPr/>
          <p:nvPr/>
        </p:nvSpPr>
        <p:spPr>
          <a:xfrm rot="801867">
            <a:off x="5167614" y="5088062"/>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lowchart: Terminator 78"/>
          <p:cNvSpPr/>
          <p:nvPr/>
        </p:nvSpPr>
        <p:spPr>
          <a:xfrm rot="801867">
            <a:off x="4437323" y="4853205"/>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Flowchart: Terminator 79"/>
          <p:cNvSpPr/>
          <p:nvPr/>
        </p:nvSpPr>
        <p:spPr>
          <a:xfrm>
            <a:off x="2825582" y="4355145"/>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Flowchart: Terminator 80"/>
          <p:cNvSpPr/>
          <p:nvPr/>
        </p:nvSpPr>
        <p:spPr>
          <a:xfrm rot="801867">
            <a:off x="6352411" y="5504041"/>
            <a:ext cx="395192" cy="8340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Flowchart: Terminator 82"/>
          <p:cNvSpPr/>
          <p:nvPr/>
        </p:nvSpPr>
        <p:spPr>
          <a:xfrm>
            <a:off x="1943818" y="4421057"/>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Flowchart: Terminator 83"/>
          <p:cNvSpPr/>
          <p:nvPr/>
        </p:nvSpPr>
        <p:spPr>
          <a:xfrm>
            <a:off x="1383958" y="4517722"/>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Flowchart: Terminator 84"/>
          <p:cNvSpPr/>
          <p:nvPr/>
        </p:nvSpPr>
        <p:spPr>
          <a:xfrm>
            <a:off x="3608302" y="614775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Flowchart: Terminator 85"/>
          <p:cNvSpPr/>
          <p:nvPr/>
        </p:nvSpPr>
        <p:spPr>
          <a:xfrm>
            <a:off x="4878458" y="5908110"/>
            <a:ext cx="439688" cy="1043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Flowchart: Terminator 86"/>
          <p:cNvSpPr/>
          <p:nvPr/>
        </p:nvSpPr>
        <p:spPr>
          <a:xfrm rot="20130232" flipV="1">
            <a:off x="6284216" y="6176245"/>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Flowchart: Terminator 87"/>
          <p:cNvSpPr/>
          <p:nvPr/>
        </p:nvSpPr>
        <p:spPr>
          <a:xfrm rot="20130232" flipV="1">
            <a:off x="7392886" y="5612290"/>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Flowchart: Terminator 88"/>
          <p:cNvSpPr/>
          <p:nvPr/>
        </p:nvSpPr>
        <p:spPr>
          <a:xfrm rot="20130232" flipV="1">
            <a:off x="6847742" y="5898491"/>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Flowchart: Terminator 89"/>
          <p:cNvSpPr/>
          <p:nvPr/>
        </p:nvSpPr>
        <p:spPr>
          <a:xfrm rot="20130232" flipV="1">
            <a:off x="8877065" y="5021424"/>
            <a:ext cx="449550" cy="8980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Flowchart: Terminator 90"/>
          <p:cNvSpPr/>
          <p:nvPr/>
        </p:nvSpPr>
        <p:spPr>
          <a:xfrm>
            <a:off x="2027509" y="6156691"/>
            <a:ext cx="379367" cy="64455"/>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Flowchart: Terminator 91"/>
          <p:cNvSpPr/>
          <p:nvPr/>
        </p:nvSpPr>
        <p:spPr>
          <a:xfrm rot="15109834">
            <a:off x="7131877" y="2540480"/>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Flowchart: Terminator 96"/>
          <p:cNvSpPr/>
          <p:nvPr/>
        </p:nvSpPr>
        <p:spPr>
          <a:xfrm rot="17161369">
            <a:off x="7578295" y="5635696"/>
            <a:ext cx="469508" cy="13813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8" name="Flowchart: Terminator 97"/>
          <p:cNvSpPr/>
          <p:nvPr/>
        </p:nvSpPr>
        <p:spPr>
          <a:xfrm rot="17161369">
            <a:off x="7583715" y="6101831"/>
            <a:ext cx="562285" cy="59666"/>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00" name="Straight Connector 99"/>
          <p:cNvCxnSpPr/>
          <p:nvPr/>
        </p:nvCxnSpPr>
        <p:spPr>
          <a:xfrm>
            <a:off x="927094" y="4050324"/>
            <a:ext cx="1543436" cy="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3400171" y="4018318"/>
            <a:ext cx="1543436" cy="0"/>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5778289" y="4050324"/>
            <a:ext cx="1543436" cy="0"/>
          </a:xfrm>
          <a:prstGeom prst="line">
            <a:avLst/>
          </a:prstGeom>
        </p:spPr>
        <p:style>
          <a:lnRef idx="2">
            <a:schemeClr val="dk1"/>
          </a:lnRef>
          <a:fillRef idx="0">
            <a:schemeClr val="dk1"/>
          </a:fillRef>
          <a:effectRef idx="1">
            <a:schemeClr val="dk1"/>
          </a:effectRef>
          <a:fontRef idx="minor">
            <a:schemeClr val="tx1"/>
          </a:fontRef>
        </p:style>
      </p:cxnSp>
      <p:sp>
        <p:nvSpPr>
          <p:cNvPr id="110" name="Flowchart: Terminator 109"/>
          <p:cNvSpPr/>
          <p:nvPr/>
        </p:nvSpPr>
        <p:spPr>
          <a:xfrm rot="15109834">
            <a:off x="7174064" y="3444038"/>
            <a:ext cx="486622" cy="104074"/>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2" name="Flowchart: Terminator 111"/>
          <p:cNvSpPr/>
          <p:nvPr/>
        </p:nvSpPr>
        <p:spPr>
          <a:xfrm rot="15109834">
            <a:off x="7517958" y="4208388"/>
            <a:ext cx="559776" cy="86123"/>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Flowchart: Terminator 112"/>
          <p:cNvSpPr/>
          <p:nvPr/>
        </p:nvSpPr>
        <p:spPr>
          <a:xfrm rot="15109834">
            <a:off x="7538434" y="4779395"/>
            <a:ext cx="383522" cy="106997"/>
          </a:xfrm>
          <a:prstGeom prst="flowChartTerminator">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4" name="Straight Connector 113"/>
          <p:cNvCxnSpPr/>
          <p:nvPr/>
        </p:nvCxnSpPr>
        <p:spPr>
          <a:xfrm>
            <a:off x="8196390" y="4019104"/>
            <a:ext cx="1543436" cy="0"/>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a:xfrm>
            <a:off x="3217080" y="5335196"/>
            <a:ext cx="1543436" cy="0"/>
          </a:xfrm>
          <a:prstGeom prst="line">
            <a:avLst/>
          </a:prstGeom>
        </p:spPr>
        <p:style>
          <a:lnRef idx="2">
            <a:schemeClr val="dk1"/>
          </a:lnRef>
          <a:fillRef idx="0">
            <a:schemeClr val="dk1"/>
          </a:fillRef>
          <a:effectRef idx="1">
            <a:schemeClr val="dk1"/>
          </a:effectRef>
          <a:fontRef idx="minor">
            <a:schemeClr val="tx1"/>
          </a:fontRef>
        </p:style>
      </p:cxnSp>
      <p:sp>
        <p:nvSpPr>
          <p:cNvPr id="121" name="Freeform 120"/>
          <p:cNvSpPr/>
          <p:nvPr/>
        </p:nvSpPr>
        <p:spPr>
          <a:xfrm>
            <a:off x="908268" y="3600874"/>
            <a:ext cx="1673818" cy="507750"/>
          </a:xfrm>
          <a:custGeom>
            <a:avLst/>
            <a:gdLst>
              <a:gd name="connsiteX0" fmla="*/ 0 w 1519371"/>
              <a:gd name="connsiteY0" fmla="*/ 464034 h 503698"/>
              <a:gd name="connsiteX1" fmla="*/ 477672 w 1519371"/>
              <a:gd name="connsiteY1" fmla="*/ 10 h 503698"/>
              <a:gd name="connsiteX2" fmla="*/ 1419367 w 1519371"/>
              <a:gd name="connsiteY2" fmla="*/ 450386 h 503698"/>
              <a:gd name="connsiteX3" fmla="*/ 1446663 w 1519371"/>
              <a:gd name="connsiteY3" fmla="*/ 477682 h 503698"/>
            </a:gdLst>
            <a:ahLst/>
            <a:cxnLst>
              <a:cxn ang="0">
                <a:pos x="connsiteX0" y="connsiteY0"/>
              </a:cxn>
              <a:cxn ang="0">
                <a:pos x="connsiteX1" y="connsiteY1"/>
              </a:cxn>
              <a:cxn ang="0">
                <a:pos x="connsiteX2" y="connsiteY2"/>
              </a:cxn>
              <a:cxn ang="0">
                <a:pos x="connsiteX3" y="connsiteY3"/>
              </a:cxn>
            </a:cxnLst>
            <a:rect l="l" t="t" r="r" b="b"/>
            <a:pathLst>
              <a:path w="1519371" h="503698">
                <a:moveTo>
                  <a:pt x="0" y="464034"/>
                </a:moveTo>
                <a:cubicBezTo>
                  <a:pt x="120555" y="233159"/>
                  <a:pt x="241111" y="2285"/>
                  <a:pt x="477672" y="10"/>
                </a:cubicBezTo>
                <a:cubicBezTo>
                  <a:pt x="714233" y="-2265"/>
                  <a:pt x="1257869" y="370774"/>
                  <a:pt x="1419367" y="450386"/>
                </a:cubicBezTo>
                <a:cubicBezTo>
                  <a:pt x="1580865" y="529998"/>
                  <a:pt x="1513764" y="503840"/>
                  <a:pt x="1446663" y="477682"/>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Freeform 126"/>
          <p:cNvSpPr/>
          <p:nvPr/>
        </p:nvSpPr>
        <p:spPr>
          <a:xfrm>
            <a:off x="3261815" y="5213445"/>
            <a:ext cx="1528549" cy="518862"/>
          </a:xfrm>
          <a:custGeom>
            <a:avLst/>
            <a:gdLst>
              <a:gd name="connsiteX0" fmla="*/ 0 w 1528549"/>
              <a:gd name="connsiteY0" fmla="*/ 0 h 518862"/>
              <a:gd name="connsiteX1" fmla="*/ 614149 w 1528549"/>
              <a:gd name="connsiteY1" fmla="*/ 518615 h 518862"/>
              <a:gd name="connsiteX2" fmla="*/ 1351128 w 1528549"/>
              <a:gd name="connsiteY2" fmla="*/ 68239 h 518862"/>
              <a:gd name="connsiteX3" fmla="*/ 1528549 w 1528549"/>
              <a:gd name="connsiteY3" fmla="*/ 54591 h 518862"/>
            </a:gdLst>
            <a:ahLst/>
            <a:cxnLst>
              <a:cxn ang="0">
                <a:pos x="connsiteX0" y="connsiteY0"/>
              </a:cxn>
              <a:cxn ang="0">
                <a:pos x="connsiteX1" y="connsiteY1"/>
              </a:cxn>
              <a:cxn ang="0">
                <a:pos x="connsiteX2" y="connsiteY2"/>
              </a:cxn>
              <a:cxn ang="0">
                <a:pos x="connsiteX3" y="connsiteY3"/>
              </a:cxn>
            </a:cxnLst>
            <a:rect l="l" t="t" r="r" b="b"/>
            <a:pathLst>
              <a:path w="1528549" h="518862">
                <a:moveTo>
                  <a:pt x="0" y="0"/>
                </a:moveTo>
                <a:cubicBezTo>
                  <a:pt x="194480" y="253621"/>
                  <a:pt x="388961" y="507242"/>
                  <a:pt x="614149" y="518615"/>
                </a:cubicBezTo>
                <a:cubicBezTo>
                  <a:pt x="839337" y="529988"/>
                  <a:pt x="1198728" y="145576"/>
                  <a:pt x="1351128" y="68239"/>
                </a:cubicBezTo>
                <a:cubicBezTo>
                  <a:pt x="1503528" y="-9098"/>
                  <a:pt x="1516038" y="22746"/>
                  <a:pt x="1528549" y="54591"/>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Freeform 127"/>
          <p:cNvSpPr/>
          <p:nvPr/>
        </p:nvSpPr>
        <p:spPr>
          <a:xfrm>
            <a:off x="5868537" y="3780393"/>
            <a:ext cx="1392072" cy="232049"/>
          </a:xfrm>
          <a:custGeom>
            <a:avLst/>
            <a:gdLst>
              <a:gd name="connsiteX0" fmla="*/ 0 w 1392072"/>
              <a:gd name="connsiteY0" fmla="*/ 136514 h 232049"/>
              <a:gd name="connsiteX1" fmla="*/ 464024 w 1392072"/>
              <a:gd name="connsiteY1" fmla="*/ 37 h 232049"/>
              <a:gd name="connsiteX2" fmla="*/ 627797 w 1392072"/>
              <a:gd name="connsiteY2" fmla="*/ 122867 h 232049"/>
              <a:gd name="connsiteX3" fmla="*/ 900753 w 1392072"/>
              <a:gd name="connsiteY3" fmla="*/ 136514 h 232049"/>
              <a:gd name="connsiteX4" fmla="*/ 1214651 w 1392072"/>
              <a:gd name="connsiteY4" fmla="*/ 122867 h 232049"/>
              <a:gd name="connsiteX5" fmla="*/ 1392072 w 1392072"/>
              <a:gd name="connsiteY5" fmla="*/ 232049 h 232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2072" h="232049">
                <a:moveTo>
                  <a:pt x="0" y="136514"/>
                </a:moveTo>
                <a:cubicBezTo>
                  <a:pt x="179695" y="69412"/>
                  <a:pt x="359391" y="2311"/>
                  <a:pt x="464024" y="37"/>
                </a:cubicBezTo>
                <a:cubicBezTo>
                  <a:pt x="568657" y="-2237"/>
                  <a:pt x="555009" y="100121"/>
                  <a:pt x="627797" y="122867"/>
                </a:cubicBezTo>
                <a:cubicBezTo>
                  <a:pt x="700585" y="145613"/>
                  <a:pt x="802944" y="136514"/>
                  <a:pt x="900753" y="136514"/>
                </a:cubicBezTo>
                <a:cubicBezTo>
                  <a:pt x="998562" y="136514"/>
                  <a:pt x="1132764" y="106944"/>
                  <a:pt x="1214651" y="122867"/>
                </a:cubicBezTo>
                <a:cubicBezTo>
                  <a:pt x="1296538" y="138790"/>
                  <a:pt x="1344305" y="185419"/>
                  <a:pt x="1392072" y="23204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Freeform 128"/>
          <p:cNvSpPr/>
          <p:nvPr/>
        </p:nvSpPr>
        <p:spPr>
          <a:xfrm>
            <a:off x="8229600" y="3420972"/>
            <a:ext cx="1501254" cy="509583"/>
          </a:xfrm>
          <a:custGeom>
            <a:avLst/>
            <a:gdLst>
              <a:gd name="connsiteX0" fmla="*/ 0 w 1501254"/>
              <a:gd name="connsiteY0" fmla="*/ 509583 h 509583"/>
              <a:gd name="connsiteX1" fmla="*/ 450376 w 1501254"/>
              <a:gd name="connsiteY1" fmla="*/ 345810 h 509583"/>
              <a:gd name="connsiteX2" fmla="*/ 600501 w 1501254"/>
              <a:gd name="connsiteY2" fmla="*/ 441344 h 509583"/>
              <a:gd name="connsiteX3" fmla="*/ 859809 w 1501254"/>
              <a:gd name="connsiteY3" fmla="*/ 427697 h 509583"/>
              <a:gd name="connsiteX4" fmla="*/ 1364776 w 1501254"/>
              <a:gd name="connsiteY4" fmla="*/ 18264 h 509583"/>
              <a:gd name="connsiteX5" fmla="*/ 1473958 w 1501254"/>
              <a:gd name="connsiteY5" fmla="*/ 86503 h 509583"/>
              <a:gd name="connsiteX6" fmla="*/ 1501254 w 1501254"/>
              <a:gd name="connsiteY6" fmla="*/ 222980 h 50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254" h="509583">
                <a:moveTo>
                  <a:pt x="0" y="509583"/>
                </a:moveTo>
                <a:cubicBezTo>
                  <a:pt x="175146" y="433383"/>
                  <a:pt x="350293" y="357183"/>
                  <a:pt x="450376" y="345810"/>
                </a:cubicBezTo>
                <a:cubicBezTo>
                  <a:pt x="550459" y="334437"/>
                  <a:pt x="532262" y="427696"/>
                  <a:pt x="600501" y="441344"/>
                </a:cubicBezTo>
                <a:cubicBezTo>
                  <a:pt x="668740" y="454992"/>
                  <a:pt x="732430" y="498210"/>
                  <a:pt x="859809" y="427697"/>
                </a:cubicBezTo>
                <a:cubicBezTo>
                  <a:pt x="987188" y="357184"/>
                  <a:pt x="1262418" y="75130"/>
                  <a:pt x="1364776" y="18264"/>
                </a:cubicBezTo>
                <a:cubicBezTo>
                  <a:pt x="1467134" y="-38602"/>
                  <a:pt x="1451212" y="52384"/>
                  <a:pt x="1473958" y="86503"/>
                </a:cubicBezTo>
                <a:cubicBezTo>
                  <a:pt x="1496704" y="120622"/>
                  <a:pt x="1498979" y="171801"/>
                  <a:pt x="1501254" y="22298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0" name="Straight Connector 129"/>
          <p:cNvCxnSpPr/>
          <p:nvPr/>
        </p:nvCxnSpPr>
        <p:spPr>
          <a:xfrm>
            <a:off x="7482131" y="1896641"/>
            <a:ext cx="1543436" cy="0"/>
          </a:xfrm>
          <a:prstGeom prst="line">
            <a:avLst/>
          </a:prstGeom>
        </p:spPr>
        <p:style>
          <a:lnRef idx="2">
            <a:schemeClr val="dk1"/>
          </a:lnRef>
          <a:fillRef idx="0">
            <a:schemeClr val="dk1"/>
          </a:fillRef>
          <a:effectRef idx="1">
            <a:schemeClr val="dk1"/>
          </a:effectRef>
          <a:fontRef idx="minor">
            <a:schemeClr val="tx1"/>
          </a:fontRef>
        </p:style>
      </p:cxnSp>
      <p:sp>
        <p:nvSpPr>
          <p:cNvPr id="131" name="Freeform 130"/>
          <p:cNvSpPr/>
          <p:nvPr/>
        </p:nvSpPr>
        <p:spPr>
          <a:xfrm>
            <a:off x="7519916" y="1099432"/>
            <a:ext cx="1583141" cy="811255"/>
          </a:xfrm>
          <a:custGeom>
            <a:avLst/>
            <a:gdLst>
              <a:gd name="connsiteX0" fmla="*/ 0 w 1583141"/>
              <a:gd name="connsiteY0" fmla="*/ 811255 h 811255"/>
              <a:gd name="connsiteX1" fmla="*/ 163774 w 1583141"/>
              <a:gd name="connsiteY1" fmla="*/ 770311 h 811255"/>
              <a:gd name="connsiteX2" fmla="*/ 423081 w 1583141"/>
              <a:gd name="connsiteY2" fmla="*/ 770311 h 811255"/>
              <a:gd name="connsiteX3" fmla="*/ 1009935 w 1583141"/>
              <a:gd name="connsiteY3" fmla="*/ 661129 h 811255"/>
              <a:gd name="connsiteX4" fmla="*/ 1296538 w 1583141"/>
              <a:gd name="connsiteY4" fmla="*/ 19684 h 811255"/>
              <a:gd name="connsiteX5" fmla="*/ 1583141 w 1583141"/>
              <a:gd name="connsiteY5" fmla="*/ 169810 h 811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3141" h="811255">
                <a:moveTo>
                  <a:pt x="0" y="811255"/>
                </a:moveTo>
                <a:cubicBezTo>
                  <a:pt x="46630" y="794195"/>
                  <a:pt x="93261" y="777135"/>
                  <a:pt x="163774" y="770311"/>
                </a:cubicBezTo>
                <a:cubicBezTo>
                  <a:pt x="234287" y="763487"/>
                  <a:pt x="282054" y="788508"/>
                  <a:pt x="423081" y="770311"/>
                </a:cubicBezTo>
                <a:cubicBezTo>
                  <a:pt x="564108" y="752114"/>
                  <a:pt x="864359" y="786233"/>
                  <a:pt x="1009935" y="661129"/>
                </a:cubicBezTo>
                <a:cubicBezTo>
                  <a:pt x="1155511" y="536024"/>
                  <a:pt x="1201004" y="101570"/>
                  <a:pt x="1296538" y="19684"/>
                </a:cubicBezTo>
                <a:cubicBezTo>
                  <a:pt x="1392072" y="-62202"/>
                  <a:pt x="1537649" y="135691"/>
                  <a:pt x="1583141" y="16981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6" name="Curved Connector 135"/>
          <p:cNvCxnSpPr/>
          <p:nvPr/>
        </p:nvCxnSpPr>
        <p:spPr>
          <a:xfrm flipV="1">
            <a:off x="4356746" y="5411328"/>
            <a:ext cx="822304" cy="414487"/>
          </a:xfrm>
          <a:prstGeom prst="curvedConnector3">
            <a:avLst>
              <a:gd name="adj1" fmla="val 17115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9" name="Curved Connector 158"/>
          <p:cNvCxnSpPr/>
          <p:nvPr/>
        </p:nvCxnSpPr>
        <p:spPr>
          <a:xfrm>
            <a:off x="8015918" y="3950894"/>
            <a:ext cx="908155" cy="664496"/>
          </a:xfrm>
          <a:prstGeom prst="curvedConnector3">
            <a:avLst>
              <a:gd name="adj1" fmla="val 408"/>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1" name="Straight Connector 180"/>
          <p:cNvCxnSpPr/>
          <p:nvPr/>
        </p:nvCxnSpPr>
        <p:spPr>
          <a:xfrm>
            <a:off x="927094" y="3801726"/>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3217080" y="5117818"/>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3385757" y="3795064"/>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778289" y="3816693"/>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8182742" y="3805155"/>
            <a:ext cx="0" cy="434756"/>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7482131" y="1674146"/>
            <a:ext cx="0" cy="434756"/>
          </a:xfrm>
          <a:prstGeom prst="line">
            <a:avLst/>
          </a:prstGeom>
        </p:spPr>
        <p:style>
          <a:lnRef idx="2">
            <a:schemeClr val="dk1"/>
          </a:lnRef>
          <a:fillRef idx="0">
            <a:schemeClr val="dk1"/>
          </a:fillRef>
          <a:effectRef idx="1">
            <a:schemeClr val="dk1"/>
          </a:effectRef>
          <a:fontRef idx="minor">
            <a:schemeClr val="tx1"/>
          </a:fontRef>
        </p:style>
      </p:cxnSp>
      <p:sp>
        <p:nvSpPr>
          <p:cNvPr id="188" name="Content Placeholder 187"/>
          <p:cNvSpPr>
            <a:spLocks noGrp="1"/>
          </p:cNvSpPr>
          <p:nvPr>
            <p:ph idx="1"/>
          </p:nvPr>
        </p:nvSpPr>
        <p:spPr>
          <a:xfrm>
            <a:off x="111185" y="6430426"/>
            <a:ext cx="9371720" cy="5167886"/>
          </a:xfrm>
        </p:spPr>
        <p:txBody>
          <a:bodyPr/>
          <a:lstStyle/>
          <a:p>
            <a:endParaRPr lang="en-US" dirty="0"/>
          </a:p>
        </p:txBody>
      </p:sp>
      <p:cxnSp>
        <p:nvCxnSpPr>
          <p:cNvPr id="192" name="Straight Arrow Connector 191"/>
          <p:cNvCxnSpPr>
            <a:stCxn id="54" idx="6"/>
          </p:cNvCxnSpPr>
          <p:nvPr/>
        </p:nvCxnSpPr>
        <p:spPr>
          <a:xfrm>
            <a:off x="4032863" y="2049873"/>
            <a:ext cx="4467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endCxn id="45" idx="1"/>
          </p:cNvCxnSpPr>
          <p:nvPr/>
        </p:nvCxnSpPr>
        <p:spPr>
          <a:xfrm>
            <a:off x="0" y="1427344"/>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274" y="1839522"/>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274" y="2208221"/>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856" y="2663880"/>
            <a:ext cx="2660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1816339" y="4239911"/>
            <a:ext cx="140074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93" name="TextBox 92"/>
              <p:cNvSpPr txBox="1"/>
              <p:nvPr/>
            </p:nvSpPr>
            <p:spPr>
              <a:xfrm>
                <a:off x="1985016" y="931869"/>
                <a:ext cx="2003782" cy="6038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𝑚𝑠</m:t>
                      </m:r>
                    </m:oMath>
                  </m:oMathPara>
                </a14:m>
                <a:endParaRPr lang="en-US" sz="3200" dirty="0"/>
              </a:p>
            </p:txBody>
          </p:sp>
        </mc:Choice>
        <mc:Fallback xmlns="">
          <p:sp>
            <p:nvSpPr>
              <p:cNvPr id="93" name="TextBox 92"/>
              <p:cNvSpPr txBox="1">
                <a:spLocks noRot="1" noChangeAspect="1" noMove="1" noResize="1" noEditPoints="1" noAdjustHandles="1" noChangeArrowheads="1" noChangeShapeType="1" noTextEdit="1"/>
              </p:cNvSpPr>
              <p:nvPr/>
            </p:nvSpPr>
            <p:spPr>
              <a:xfrm>
                <a:off x="1985016" y="931869"/>
                <a:ext cx="2003782" cy="6038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4905417" y="2885943"/>
                <a:ext cx="237670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𝑡</m:t>
                      </m:r>
                      <m:r>
                        <a:rPr lang="en-US" sz="3200" b="0" i="1" smtClean="0">
                          <a:latin typeface="Cambria Math" panose="02040503050406030204" pitchFamily="18" charset="0"/>
                          <a:ea typeface="Cambria Math" panose="02040503050406030204" pitchFamily="18" charset="0"/>
                        </a:rPr>
                        <m:t>=.1</m:t>
                      </m:r>
                      <m:r>
                        <m:rPr>
                          <m:sty m:val="p"/>
                        </m:rPr>
                        <a:rPr lang="en-US" sz="3200" b="0" i="0" smtClean="0">
                          <a:latin typeface="Cambria Math" panose="02040503050406030204" pitchFamily="18" charset="0"/>
                          <a:ea typeface="Cambria Math" panose="02040503050406030204" pitchFamily="18" charset="0"/>
                        </a:rPr>
                        <m:t>ms</m:t>
                      </m:r>
                    </m:oMath>
                  </m:oMathPara>
                </a14:m>
                <a:endParaRPr lang="en-US" sz="3200" dirty="0"/>
              </a:p>
            </p:txBody>
          </p:sp>
        </mc:Choice>
        <mc:Fallback xmlns="">
          <p:sp>
            <p:nvSpPr>
              <p:cNvPr id="94" name="TextBox 93"/>
              <p:cNvSpPr txBox="1">
                <a:spLocks noRot="1" noChangeAspect="1" noMove="1" noResize="1" noEditPoints="1" noAdjustHandles="1" noChangeArrowheads="1" noChangeShapeType="1" noTextEdit="1"/>
              </p:cNvSpPr>
              <p:nvPr/>
            </p:nvSpPr>
            <p:spPr>
              <a:xfrm>
                <a:off x="4905417" y="2885943"/>
                <a:ext cx="2376700" cy="584775"/>
              </a:xfrm>
              <a:prstGeom prst="rect">
                <a:avLst/>
              </a:prstGeom>
              <a:blipFill rotWithShape="0">
                <a:blip r:embed="rId6"/>
                <a:stretch>
                  <a:fillRect/>
                </a:stretch>
              </a:blipFill>
            </p:spPr>
            <p:txBody>
              <a:bodyPr/>
              <a:lstStyle/>
              <a:p>
                <a:r>
                  <a:rPr lang="en-US">
                    <a:noFill/>
                  </a:rPr>
                  <a:t> </a:t>
                </a:r>
              </a:p>
            </p:txBody>
          </p:sp>
        </mc:Fallback>
      </mc:AlternateContent>
      <p:sp>
        <p:nvSpPr>
          <p:cNvPr id="10" name="Freeform 9"/>
          <p:cNvSpPr/>
          <p:nvPr/>
        </p:nvSpPr>
        <p:spPr>
          <a:xfrm>
            <a:off x="3370997" y="3529345"/>
            <a:ext cx="1528549" cy="851586"/>
          </a:xfrm>
          <a:custGeom>
            <a:avLst/>
            <a:gdLst>
              <a:gd name="connsiteX0" fmla="*/ 0 w 1528549"/>
              <a:gd name="connsiteY0" fmla="*/ 442154 h 851586"/>
              <a:gd name="connsiteX1" fmla="*/ 313899 w 1528549"/>
              <a:gd name="connsiteY1" fmla="*/ 401210 h 851586"/>
              <a:gd name="connsiteX2" fmla="*/ 723331 w 1528549"/>
              <a:gd name="connsiteY2" fmla="*/ 278380 h 851586"/>
              <a:gd name="connsiteX3" fmla="*/ 968991 w 1528549"/>
              <a:gd name="connsiteY3" fmla="*/ 19073 h 851586"/>
              <a:gd name="connsiteX4" fmla="*/ 1528549 w 1528549"/>
              <a:gd name="connsiteY4" fmla="*/ 851586 h 85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549" h="851586">
                <a:moveTo>
                  <a:pt x="0" y="442154"/>
                </a:moveTo>
                <a:cubicBezTo>
                  <a:pt x="96672" y="435330"/>
                  <a:pt x="193344" y="428506"/>
                  <a:pt x="313899" y="401210"/>
                </a:cubicBezTo>
                <a:cubicBezTo>
                  <a:pt x="434454" y="373914"/>
                  <a:pt x="614149" y="342070"/>
                  <a:pt x="723331" y="278380"/>
                </a:cubicBezTo>
                <a:cubicBezTo>
                  <a:pt x="832513" y="214690"/>
                  <a:pt x="834788" y="-76461"/>
                  <a:pt x="968991" y="19073"/>
                </a:cubicBezTo>
                <a:cubicBezTo>
                  <a:pt x="1103194" y="114607"/>
                  <a:pt x="1315871" y="483096"/>
                  <a:pt x="1528549" y="85158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391345" y="3549305"/>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4326958" y="3483900"/>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3864630" y="5244398"/>
            <a:ext cx="11692" cy="560623"/>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93020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Human Brain </a:t>
            </a:r>
            <a:r>
              <a:rPr lang="en-US" dirty="0"/>
              <a:t>Project Objectives</a:t>
            </a:r>
          </a:p>
        </p:txBody>
      </p:sp>
      <p:sp>
        <p:nvSpPr>
          <p:cNvPr id="3" name="Content Placeholder 2"/>
          <p:cNvSpPr>
            <a:spLocks noGrp="1"/>
          </p:cNvSpPr>
          <p:nvPr>
            <p:ph idx="1"/>
          </p:nvPr>
        </p:nvSpPr>
        <p:spPr>
          <a:xfrm>
            <a:off x="162954" y="1114425"/>
            <a:ext cx="5066271" cy="5176372"/>
          </a:xfrm>
        </p:spPr>
        <p:txBody>
          <a:bodyPr>
            <a:normAutofit fontScale="92500" lnSpcReduction="20000"/>
          </a:bodyPr>
          <a:lstStyle/>
          <a:p>
            <a:r>
              <a:rPr lang="en-US" dirty="0"/>
              <a:t>Simulation of the </a:t>
            </a:r>
            <a:r>
              <a:rPr lang="en-US" dirty="0" smtClean="0"/>
              <a:t>brain                          </a:t>
            </a:r>
            <a:endParaRPr lang="en-US" dirty="0"/>
          </a:p>
          <a:p>
            <a:r>
              <a:rPr lang="en-US" dirty="0"/>
              <a:t>Brain-inspired computing and robotics</a:t>
            </a:r>
          </a:p>
          <a:p>
            <a:r>
              <a:rPr lang="en-US" dirty="0"/>
              <a:t>Interactive </a:t>
            </a:r>
            <a:r>
              <a:rPr lang="en-US" dirty="0" smtClean="0"/>
              <a:t>supercomputing</a:t>
            </a:r>
            <a:endParaRPr lang="en-US" dirty="0"/>
          </a:p>
          <a:p>
            <a:r>
              <a:rPr lang="en-US" dirty="0"/>
              <a:t>Map brain diseases</a:t>
            </a:r>
          </a:p>
          <a:p>
            <a:r>
              <a:rPr lang="en-US" dirty="0" smtClean="0"/>
              <a:t>HBP </a:t>
            </a:r>
            <a:r>
              <a:rPr lang="en-US" dirty="0"/>
              <a:t>Brain Atlas </a:t>
            </a:r>
            <a:endParaRPr lang="en-US" dirty="0" smtClean="0"/>
          </a:p>
          <a:p>
            <a:endParaRPr lang="en-US" dirty="0"/>
          </a:p>
          <a:p>
            <a:r>
              <a:rPr lang="en-US" dirty="0"/>
              <a:t>Integrated European scientific research </a:t>
            </a:r>
            <a:r>
              <a:rPr lang="en-US" dirty="0" smtClean="0"/>
              <a:t>infrastructure</a:t>
            </a:r>
          </a:p>
          <a:p>
            <a:r>
              <a:rPr lang="en-US" dirty="0"/>
              <a:t>Sustainable </a:t>
            </a:r>
            <a:r>
              <a:rPr lang="en-US" dirty="0" smtClean="0"/>
              <a:t>organization</a:t>
            </a:r>
            <a:endParaRPr lang="en-US" dirty="0"/>
          </a:p>
          <a:p>
            <a:r>
              <a:rPr lang="en-US" dirty="0"/>
              <a:t>Research and </a:t>
            </a:r>
            <a:r>
              <a:rPr lang="en-US" dirty="0" smtClean="0"/>
              <a:t>collaboration</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5</a:t>
            </a:fld>
            <a:endParaRPr lang="en-GB" dirty="0"/>
          </a:p>
        </p:txBody>
      </p:sp>
      <p:sp>
        <p:nvSpPr>
          <p:cNvPr id="7" name="Content Placeholder 2"/>
          <p:cNvSpPr txBox="1">
            <a:spLocks/>
          </p:cNvSpPr>
          <p:nvPr/>
        </p:nvSpPr>
        <p:spPr>
          <a:xfrm>
            <a:off x="5229225" y="1110709"/>
            <a:ext cx="4788987" cy="5075779"/>
          </a:xfrm>
          <a:prstGeom prst="rect">
            <a:avLst/>
          </a:prstGeom>
        </p:spPr>
        <p:txBody>
          <a:bodyPr vert="horz" lIns="91440" tIns="45720" rIns="91440" bIns="45720" rtlCol="0">
            <a:normAutofit lnSpcReduction="10000"/>
          </a:bodyPr>
          <a:lstStyle>
            <a:lvl1pPr marL="266700" indent="-266700" algn="l" defTabSz="457200" rtl="0" eaLnBrk="1" latinLnBrk="0" hangingPunct="1">
              <a:lnSpc>
                <a:spcPct val="100000"/>
              </a:lnSpc>
              <a:spcBef>
                <a:spcPts val="600"/>
              </a:spcBef>
              <a:spcAft>
                <a:spcPts val="600"/>
              </a:spcAft>
              <a:buSzPct val="100000"/>
              <a:buFont typeface="Wingdings" charset="2"/>
              <a:buChar char="§"/>
              <a:defRPr sz="2800" kern="1200">
                <a:solidFill>
                  <a:schemeClr val="tx1"/>
                </a:solidFill>
                <a:latin typeface="Trebuchet MS"/>
                <a:ea typeface="+mn-ea"/>
                <a:cs typeface="Trebuchet MS"/>
              </a:defRPr>
            </a:lvl1pPr>
            <a:lvl2pPr marL="533400" indent="-266700" algn="l" defTabSz="457200" rtl="0" eaLnBrk="1" latinLnBrk="0" hangingPunct="1">
              <a:lnSpc>
                <a:spcPct val="100000"/>
              </a:lnSpc>
              <a:spcBef>
                <a:spcPts val="600"/>
              </a:spcBef>
              <a:spcAft>
                <a:spcPts val="600"/>
              </a:spcAft>
              <a:buSzPct val="100000"/>
              <a:buFont typeface="Arial"/>
              <a:buChar char="•"/>
              <a:defRPr sz="2400" kern="1200">
                <a:solidFill>
                  <a:schemeClr val="tx1">
                    <a:lumMod val="65000"/>
                    <a:lumOff val="35000"/>
                  </a:schemeClr>
                </a:solidFill>
                <a:latin typeface="Trebuchet MS"/>
                <a:ea typeface="+mn-ea"/>
                <a:cs typeface="Trebuchet MS"/>
              </a:defRPr>
            </a:lvl2pPr>
            <a:lvl3pPr marL="804863" marR="0" indent="-271463" algn="l" defTabSz="457200" rtl="0" eaLnBrk="1" fontAlgn="auto" latinLnBrk="0" hangingPunct="1">
              <a:lnSpc>
                <a:spcPct val="100000"/>
              </a:lnSpc>
              <a:spcBef>
                <a:spcPts val="600"/>
              </a:spcBef>
              <a:spcAft>
                <a:spcPts val="600"/>
              </a:spcAft>
              <a:buClrTx/>
              <a:buSzPct val="100000"/>
              <a:buFont typeface="Lucida Grande"/>
              <a:buChar char="-"/>
              <a:tabLst/>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pPr>
            <a:r>
              <a:rPr lang="en-US" dirty="0" smtClean="0"/>
              <a:t>Full brain scale            </a:t>
            </a:r>
          </a:p>
          <a:p>
            <a:pPr>
              <a:buFont typeface="Wingdings" panose="05000000000000000000" pitchFamily="2" charset="2"/>
              <a:buChar char="Ø"/>
            </a:pPr>
            <a:r>
              <a:rPr lang="en-US" dirty="0" smtClean="0"/>
              <a:t>30 Watts</a:t>
            </a:r>
          </a:p>
          <a:p>
            <a:pPr>
              <a:buFont typeface="Wingdings" panose="05000000000000000000" pitchFamily="2" charset="2"/>
              <a:buChar char="Ø"/>
            </a:pPr>
            <a:r>
              <a:rPr lang="en-US" dirty="0" smtClean="0"/>
              <a:t>Scientist in the HPC loop</a:t>
            </a:r>
          </a:p>
          <a:p>
            <a:pPr>
              <a:buFont typeface="Wingdings" panose="05000000000000000000" pitchFamily="2" charset="2"/>
              <a:buChar char="Ø"/>
            </a:pPr>
            <a:r>
              <a:rPr lang="en-US" dirty="0" smtClean="0"/>
              <a:t>Big-data patient data</a:t>
            </a:r>
          </a:p>
          <a:p>
            <a:pPr>
              <a:buFont typeface="Wingdings" panose="05000000000000000000" pitchFamily="2" charset="2"/>
              <a:buChar char="Ø"/>
            </a:pPr>
            <a:r>
              <a:rPr lang="en-US" dirty="0" smtClean="0"/>
              <a:t>Merge multi level data</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Supporting science</a:t>
            </a:r>
          </a:p>
          <a:p>
            <a:pPr>
              <a:buFont typeface="Wingdings" panose="05000000000000000000" pitchFamily="2" charset="2"/>
              <a:buChar char="Ø"/>
            </a:pPr>
            <a:r>
              <a:rPr lang="en-US" dirty="0" smtClean="0"/>
              <a:t>Long term vision</a:t>
            </a:r>
          </a:p>
          <a:p>
            <a:pPr>
              <a:buFont typeface="Wingdings" panose="05000000000000000000" pitchFamily="2" charset="2"/>
              <a:buChar char="Ø"/>
            </a:pPr>
            <a:r>
              <a:rPr lang="en-US" dirty="0" smtClean="0"/>
              <a:t> </a:t>
            </a:r>
            <a:endParaRPr lang="en-US" dirty="0"/>
          </a:p>
        </p:txBody>
      </p:sp>
    </p:spTree>
    <p:extLst>
      <p:ext uri="{BB962C8B-B14F-4D97-AF65-F5344CB8AC3E}">
        <p14:creationId xmlns:p14="http://schemas.microsoft.com/office/powerpoint/2010/main" val="1325258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HBP pilot systems</a:t>
            </a:r>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6</a:t>
            </a:fld>
            <a:endParaRPr lang="en-GB" dirty="0"/>
          </a:p>
        </p:txBody>
      </p:sp>
      <p:pic>
        <p:nvPicPr>
          <p:cNvPr id="5" name="Picture 4"/>
          <p:cNvPicPr>
            <a:picLocks noChangeAspect="1"/>
          </p:cNvPicPr>
          <p:nvPr/>
        </p:nvPicPr>
        <p:blipFill>
          <a:blip r:embed="rId3"/>
          <a:stretch>
            <a:fillRect/>
          </a:stretch>
        </p:blipFill>
        <p:spPr>
          <a:xfrm>
            <a:off x="818952" y="1122847"/>
            <a:ext cx="8265975" cy="4610385"/>
          </a:xfrm>
          <a:prstGeom prst="rect">
            <a:avLst/>
          </a:prstGeom>
        </p:spPr>
      </p:pic>
      <p:sp>
        <p:nvSpPr>
          <p:cNvPr id="6" name="TextBox 5"/>
          <p:cNvSpPr txBox="1"/>
          <p:nvPr/>
        </p:nvSpPr>
        <p:spPr>
          <a:xfrm>
            <a:off x="1463040" y="5815205"/>
            <a:ext cx="1782860" cy="369332"/>
          </a:xfrm>
          <a:prstGeom prst="rect">
            <a:avLst/>
          </a:prstGeom>
          <a:noFill/>
        </p:spPr>
        <p:txBody>
          <a:bodyPr wrap="none" rtlCol="0">
            <a:spAutoFit/>
          </a:bodyPr>
          <a:lstStyle/>
          <a:p>
            <a:r>
              <a:rPr lang="en-US" dirty="0" smtClean="0"/>
              <a:t>Julia (</a:t>
            </a:r>
            <a:r>
              <a:rPr lang="en-US" dirty="0" err="1" smtClean="0"/>
              <a:t>Ju</a:t>
            </a:r>
            <a:r>
              <a:rPr lang="en-US" dirty="0" smtClean="0"/>
              <a:t> + glia)</a:t>
            </a:r>
            <a:endParaRPr lang="en-US" dirty="0"/>
          </a:p>
        </p:txBody>
      </p:sp>
      <p:sp>
        <p:nvSpPr>
          <p:cNvPr id="7" name="TextBox 6"/>
          <p:cNvSpPr txBox="1"/>
          <p:nvPr/>
        </p:nvSpPr>
        <p:spPr>
          <a:xfrm>
            <a:off x="6639951" y="5815205"/>
            <a:ext cx="2286203" cy="369332"/>
          </a:xfrm>
          <a:prstGeom prst="rect">
            <a:avLst/>
          </a:prstGeom>
          <a:noFill/>
        </p:spPr>
        <p:txBody>
          <a:bodyPr wrap="none" rtlCol="0">
            <a:spAutoFit/>
          </a:bodyPr>
          <a:lstStyle/>
          <a:p>
            <a:r>
              <a:rPr lang="en-US" dirty="0" err="1" smtClean="0"/>
              <a:t>Juron</a:t>
            </a:r>
            <a:r>
              <a:rPr lang="en-US" dirty="0" smtClean="0"/>
              <a:t> ( </a:t>
            </a:r>
            <a:r>
              <a:rPr lang="en-US" dirty="0" err="1" smtClean="0"/>
              <a:t>Ju</a:t>
            </a:r>
            <a:r>
              <a:rPr lang="en-US" dirty="0" smtClean="0"/>
              <a:t> + neuron)</a:t>
            </a:r>
            <a:endParaRPr lang="en-US" dirty="0"/>
          </a:p>
        </p:txBody>
      </p:sp>
    </p:spTree>
    <p:extLst>
      <p:ext uri="{BB962C8B-B14F-4D97-AF65-F5344CB8AC3E}">
        <p14:creationId xmlns:p14="http://schemas.microsoft.com/office/powerpoint/2010/main" val="4629741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HBP Pilot systems</a:t>
            </a:r>
            <a:endParaRPr lang="en-US" dirty="0"/>
          </a:p>
        </p:txBody>
      </p:sp>
      <p:sp>
        <p:nvSpPr>
          <p:cNvPr id="3" name="Content Placeholder 2"/>
          <p:cNvSpPr>
            <a:spLocks noGrp="1"/>
          </p:cNvSpPr>
          <p:nvPr>
            <p:ph idx="1"/>
          </p:nvPr>
        </p:nvSpPr>
        <p:spPr/>
        <p:txBody>
          <a:bodyPr>
            <a:normAutofit lnSpcReduction="10000"/>
          </a:bodyPr>
          <a:lstStyle/>
          <a:p>
            <a:r>
              <a:rPr lang="en-US" dirty="0" smtClean="0"/>
              <a:t>Observation: Mismatch between science needs and currently available systems</a:t>
            </a:r>
          </a:p>
          <a:p>
            <a:endParaRPr lang="en-US" dirty="0" smtClean="0"/>
          </a:p>
          <a:p>
            <a:r>
              <a:rPr lang="en-US" dirty="0" smtClean="0"/>
              <a:t>Research (Pre) </a:t>
            </a:r>
            <a:r>
              <a:rPr lang="en-US" dirty="0" err="1" smtClean="0"/>
              <a:t>Exascale</a:t>
            </a:r>
            <a:r>
              <a:rPr lang="en-US" dirty="0" smtClean="0"/>
              <a:t> supercomputing architectures</a:t>
            </a:r>
          </a:p>
          <a:p>
            <a:r>
              <a:rPr lang="en-US" dirty="0" smtClean="0"/>
              <a:t>Drivers:</a:t>
            </a:r>
          </a:p>
          <a:p>
            <a:pPr lvl="1"/>
            <a:r>
              <a:rPr lang="en-US" dirty="0" smtClean="0"/>
              <a:t>Dense Memory Integration</a:t>
            </a:r>
          </a:p>
          <a:p>
            <a:pPr lvl="1"/>
            <a:r>
              <a:rPr lang="en-US" dirty="0" smtClean="0"/>
              <a:t>Dynamic resource management</a:t>
            </a:r>
          </a:p>
          <a:p>
            <a:pPr lvl="1"/>
            <a:r>
              <a:rPr lang="en-US" dirty="0"/>
              <a:t>Scalable visualization and steering</a:t>
            </a:r>
          </a:p>
          <a:p>
            <a:pPr marL="0" indent="0">
              <a:buNone/>
            </a:pPr>
            <a:endParaRPr lang="en-US" dirty="0"/>
          </a:p>
          <a:p>
            <a:r>
              <a:rPr lang="en-US" dirty="0" smtClean="0"/>
              <a:t>Tender to prospective suppliers</a:t>
            </a:r>
          </a:p>
          <a:p>
            <a:endParaRPr lang="en-US" dirty="0" smtClean="0"/>
          </a:p>
          <a:p>
            <a:endParaRPr lang="en-US" dirty="0" smtClean="0"/>
          </a:p>
          <a:p>
            <a:endParaRPr lang="en-US" dirty="0"/>
          </a:p>
        </p:txBody>
      </p:sp>
      <p:sp>
        <p:nvSpPr>
          <p:cNvPr id="4" name="Slide Number Placeholder 3"/>
          <p:cNvSpPr>
            <a:spLocks noGrp="1"/>
          </p:cNvSpPr>
          <p:nvPr>
            <p:ph type="sldNum" sz="quarter" idx="4"/>
          </p:nvPr>
        </p:nvSpPr>
        <p:spPr/>
        <p:txBody>
          <a:bodyPr/>
          <a:lstStyle/>
          <a:p>
            <a:fld id="{5373A736-8DFA-7A45-A29E-2DADACEF8797}" type="slidenum">
              <a:rPr lang="en-GB" smtClean="0"/>
              <a:pPr/>
              <a:t>7</a:t>
            </a:fld>
            <a:endParaRPr lang="en-GB" dirty="0"/>
          </a:p>
        </p:txBody>
      </p:sp>
    </p:spTree>
    <p:extLst>
      <p:ext uri="{BB962C8B-B14F-4D97-AF65-F5344CB8AC3E}">
        <p14:creationId xmlns:p14="http://schemas.microsoft.com/office/powerpoint/2010/main" val="35202448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080" y="1122847"/>
            <a:ext cx="5357824" cy="5167886"/>
          </a:xfrm>
        </p:spPr>
        <p:txBody>
          <a:bodyPr>
            <a:normAutofit fontScale="70000" lnSpcReduction="20000"/>
          </a:bodyPr>
          <a:lstStyle/>
          <a:p>
            <a:r>
              <a:rPr lang="en-US" b="1" dirty="0" smtClean="0"/>
              <a:t>CRAY, CS-400 / CS-Storm</a:t>
            </a:r>
          </a:p>
          <a:p>
            <a:r>
              <a:rPr lang="en-US" b="1" dirty="0" smtClean="0"/>
              <a:t>Compute Nodes (60):</a:t>
            </a:r>
          </a:p>
          <a:p>
            <a:pPr lvl="1"/>
            <a:r>
              <a:rPr lang="en-US" dirty="0" smtClean="0"/>
              <a:t>Intel KNL (</a:t>
            </a:r>
            <a:r>
              <a:rPr lang="en-US" dirty="0"/>
              <a:t>X</a:t>
            </a:r>
            <a:r>
              <a:rPr lang="en-US" dirty="0" smtClean="0"/>
              <a:t>eon Phi) 7230 @ 1.30GHz</a:t>
            </a:r>
          </a:p>
          <a:p>
            <a:pPr lvl="1"/>
            <a:r>
              <a:rPr lang="en-US" dirty="0" smtClean="0"/>
              <a:t>64 cores (x4), 96GB DDR4, 16GB MCDRAM</a:t>
            </a:r>
            <a:endParaRPr lang="en-US" dirty="0"/>
          </a:p>
          <a:p>
            <a:r>
              <a:rPr lang="en-US" b="1" dirty="0" smtClean="0"/>
              <a:t>Visualization Nodes (4):</a:t>
            </a:r>
          </a:p>
          <a:p>
            <a:pPr lvl="1"/>
            <a:r>
              <a:rPr lang="en-US" dirty="0" smtClean="0"/>
              <a:t>Intel Broadwell, 28 cores, 128GB DDR4</a:t>
            </a:r>
          </a:p>
          <a:p>
            <a:pPr lvl="1"/>
            <a:r>
              <a:rPr lang="en-US" dirty="0" smtClean="0"/>
              <a:t>4 NVIDIA GPU K40</a:t>
            </a:r>
            <a:endParaRPr lang="en-US" b="1" dirty="0"/>
          </a:p>
          <a:p>
            <a:r>
              <a:rPr lang="en-US" b="1" dirty="0" smtClean="0"/>
              <a:t>Connectivity:</a:t>
            </a:r>
          </a:p>
          <a:p>
            <a:pPr lvl="1"/>
            <a:r>
              <a:rPr lang="en-US" dirty="0" smtClean="0"/>
              <a:t>Intel </a:t>
            </a:r>
            <a:r>
              <a:rPr lang="en-US" dirty="0"/>
              <a:t>100GB </a:t>
            </a:r>
            <a:r>
              <a:rPr lang="en-US" dirty="0" err="1" smtClean="0"/>
              <a:t>OmniPath</a:t>
            </a:r>
            <a:endParaRPr lang="en-US" dirty="0" smtClean="0"/>
          </a:p>
          <a:p>
            <a:pPr lvl="1"/>
            <a:r>
              <a:rPr lang="sv-SE" dirty="0" smtClean="0"/>
              <a:t>10GB Uplink</a:t>
            </a:r>
            <a:endParaRPr lang="sv-SE" dirty="0"/>
          </a:p>
          <a:p>
            <a:r>
              <a:rPr lang="en-US" dirty="0"/>
              <a:t>Dense Memory Integration</a:t>
            </a:r>
          </a:p>
          <a:p>
            <a:pPr lvl="1"/>
            <a:r>
              <a:rPr lang="en-US" dirty="0" smtClean="0"/>
              <a:t>4 </a:t>
            </a:r>
            <a:r>
              <a:rPr lang="en-US" dirty="0" err="1"/>
              <a:t>DataWarp</a:t>
            </a:r>
            <a:r>
              <a:rPr lang="en-US" dirty="0"/>
              <a:t> Nodes, Intel Broadwell, 28 cores, 128GB DDR4</a:t>
            </a:r>
          </a:p>
          <a:p>
            <a:pPr lvl="1"/>
            <a:r>
              <a:rPr lang="en-US" dirty="0"/>
              <a:t>2 </a:t>
            </a:r>
            <a:r>
              <a:rPr lang="en-US" dirty="0" err="1"/>
              <a:t>NVMe</a:t>
            </a:r>
            <a:r>
              <a:rPr lang="en-US" dirty="0"/>
              <a:t>, Intel P3600, 1.6 TB</a:t>
            </a:r>
          </a:p>
        </p:txBody>
      </p:sp>
      <p:sp>
        <p:nvSpPr>
          <p:cNvPr id="4" name="Slide Number Placeholder 3"/>
          <p:cNvSpPr>
            <a:spLocks noGrp="1"/>
          </p:cNvSpPr>
          <p:nvPr>
            <p:ph type="sldNum" sz="quarter" idx="4"/>
          </p:nvPr>
        </p:nvSpPr>
        <p:spPr/>
        <p:txBody>
          <a:bodyPr/>
          <a:lstStyle/>
          <a:p>
            <a:fld id="{5373A736-8DFA-7A45-A29E-2DADACEF8797}" type="slidenum">
              <a:rPr lang="en-GB" smtClean="0"/>
              <a:pPr/>
              <a:t>8</a:t>
            </a:fld>
            <a:endParaRPr lang="en-GB" dirty="0"/>
          </a:p>
        </p:txBody>
      </p:sp>
      <p:sp>
        <p:nvSpPr>
          <p:cNvPr id="6" name="Content Placeholder 2"/>
          <p:cNvSpPr txBox="1">
            <a:spLocks/>
          </p:cNvSpPr>
          <p:nvPr/>
        </p:nvSpPr>
        <p:spPr>
          <a:xfrm>
            <a:off x="5382373" y="1122847"/>
            <a:ext cx="4443424" cy="5167886"/>
          </a:xfrm>
          <a:prstGeom prst="rect">
            <a:avLst/>
          </a:prstGeom>
        </p:spPr>
        <p:txBody>
          <a:bodyPr vert="horz" lIns="91440" tIns="45720" rIns="91440" bIns="45720" rtlCol="0">
            <a:normAutofit fontScale="85000" lnSpcReduction="20000"/>
          </a:bodyPr>
          <a:lstStyle>
            <a:lvl1pPr marL="266700" indent="-266700" algn="l" defTabSz="457200" rtl="0" eaLnBrk="1" latinLnBrk="0" hangingPunct="1">
              <a:lnSpc>
                <a:spcPct val="100000"/>
              </a:lnSpc>
              <a:spcBef>
                <a:spcPts val="600"/>
              </a:spcBef>
              <a:spcAft>
                <a:spcPts val="600"/>
              </a:spcAft>
              <a:buSzPct val="100000"/>
              <a:buFont typeface="Wingdings" charset="2"/>
              <a:buChar char="§"/>
              <a:defRPr sz="2800" kern="1200">
                <a:solidFill>
                  <a:schemeClr val="tx1"/>
                </a:solidFill>
                <a:latin typeface="Trebuchet MS"/>
                <a:ea typeface="+mn-ea"/>
                <a:cs typeface="Trebuchet MS"/>
              </a:defRPr>
            </a:lvl1pPr>
            <a:lvl2pPr marL="533400" indent="-266700" algn="l" defTabSz="457200" rtl="0" eaLnBrk="1" latinLnBrk="0" hangingPunct="1">
              <a:lnSpc>
                <a:spcPct val="100000"/>
              </a:lnSpc>
              <a:spcBef>
                <a:spcPts val="600"/>
              </a:spcBef>
              <a:spcAft>
                <a:spcPts val="600"/>
              </a:spcAft>
              <a:buSzPct val="100000"/>
              <a:buFont typeface="Arial"/>
              <a:buChar char="•"/>
              <a:defRPr sz="2400" kern="1200">
                <a:solidFill>
                  <a:schemeClr val="tx1">
                    <a:lumMod val="65000"/>
                    <a:lumOff val="35000"/>
                  </a:schemeClr>
                </a:solidFill>
                <a:latin typeface="Trebuchet MS"/>
                <a:ea typeface="+mn-ea"/>
                <a:cs typeface="Trebuchet MS"/>
              </a:defRPr>
            </a:lvl2pPr>
            <a:lvl3pPr marL="804863" marR="0" indent="-271463" algn="l" defTabSz="457200" rtl="0" eaLnBrk="1" fontAlgn="auto" latinLnBrk="0" hangingPunct="1">
              <a:lnSpc>
                <a:spcPct val="100000"/>
              </a:lnSpc>
              <a:spcBef>
                <a:spcPts val="600"/>
              </a:spcBef>
              <a:spcAft>
                <a:spcPts val="600"/>
              </a:spcAft>
              <a:buClrTx/>
              <a:buSzPct val="100000"/>
              <a:buFont typeface="Lucida Grande"/>
              <a:buChar char="-"/>
              <a:tabLst/>
              <a:defRPr sz="20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20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20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smtClean="0"/>
              <a:t>IBM/NVIDIA, Minsky</a:t>
            </a:r>
          </a:p>
          <a:p>
            <a:r>
              <a:rPr lang="en-US" b="1" smtClean="0"/>
              <a:t>Compute Nodes (18):</a:t>
            </a:r>
          </a:p>
          <a:p>
            <a:pPr lvl="1"/>
            <a:r>
              <a:rPr lang="en-US" smtClean="0"/>
              <a:t>POWER8 @3.32Ghz 20 cores (8SMT), 256 GB DDR4</a:t>
            </a:r>
          </a:p>
          <a:p>
            <a:pPr lvl="1"/>
            <a:r>
              <a:rPr lang="en-US" smtClean="0"/>
              <a:t>4x NVIDIA Pascal 100, NVLink</a:t>
            </a:r>
          </a:p>
          <a:p>
            <a:r>
              <a:rPr lang="en-US" b="1" smtClean="0"/>
              <a:t>Visualization Nodes (4):</a:t>
            </a:r>
          </a:p>
          <a:p>
            <a:pPr lvl="1"/>
            <a:r>
              <a:rPr lang="en-US" smtClean="0"/>
              <a:t>4 Pascal 100, NVLink</a:t>
            </a:r>
          </a:p>
          <a:p>
            <a:r>
              <a:rPr lang="en-US" b="1" smtClean="0"/>
              <a:t>Connectivity</a:t>
            </a:r>
            <a:r>
              <a:rPr lang="en-US" smtClean="0"/>
              <a:t>:</a:t>
            </a:r>
          </a:p>
          <a:p>
            <a:pPr lvl="1"/>
            <a:r>
              <a:rPr lang="en-US" smtClean="0"/>
              <a:t>Mellanox Connectx4 100GB EDR Infiniband</a:t>
            </a:r>
          </a:p>
          <a:p>
            <a:pPr lvl="1"/>
            <a:r>
              <a:rPr lang="en-US" smtClean="0"/>
              <a:t>10GB uplink, NVLink</a:t>
            </a:r>
          </a:p>
          <a:p>
            <a:r>
              <a:rPr lang="en-US" b="1" smtClean="0"/>
              <a:t>Dense Memory Integration</a:t>
            </a:r>
          </a:p>
          <a:p>
            <a:pPr lvl="1"/>
            <a:r>
              <a:rPr lang="en-US" smtClean="0"/>
              <a:t>HGST SN100 series, 1.6 TB</a:t>
            </a:r>
            <a:endParaRPr lang="en-US" dirty="0" smtClean="0"/>
          </a:p>
        </p:txBody>
      </p:sp>
      <p:sp>
        <p:nvSpPr>
          <p:cNvPr id="9" name="Title 1"/>
          <p:cNvSpPr txBox="1">
            <a:spLocks/>
          </p:cNvSpPr>
          <p:nvPr/>
        </p:nvSpPr>
        <p:spPr>
          <a:xfrm>
            <a:off x="266081" y="152400"/>
            <a:ext cx="4551579" cy="75862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lumMod val="65000"/>
                    <a:lumOff val="35000"/>
                  </a:schemeClr>
                </a:solidFill>
                <a:latin typeface="Trebuchet MS"/>
                <a:ea typeface="+mj-ea"/>
                <a:cs typeface="Trebuchet MS"/>
              </a:defRPr>
            </a:lvl1pPr>
          </a:lstStyle>
          <a:p>
            <a:r>
              <a:rPr lang="en-US" smtClean="0"/>
              <a:t> Julia</a:t>
            </a:r>
            <a:endParaRPr lang="en-US" dirty="0"/>
          </a:p>
        </p:txBody>
      </p:sp>
      <p:sp>
        <p:nvSpPr>
          <p:cNvPr id="10" name="Title 1"/>
          <p:cNvSpPr txBox="1">
            <a:spLocks/>
          </p:cNvSpPr>
          <p:nvPr/>
        </p:nvSpPr>
        <p:spPr>
          <a:xfrm>
            <a:off x="4649287" y="152399"/>
            <a:ext cx="4551579" cy="75862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lumMod val="65000"/>
                    <a:lumOff val="35000"/>
                  </a:schemeClr>
                </a:solidFill>
                <a:latin typeface="Trebuchet MS"/>
                <a:ea typeface="+mj-ea"/>
                <a:cs typeface="Trebuchet MS"/>
              </a:defRPr>
            </a:lvl1pPr>
          </a:lstStyle>
          <a:p>
            <a:r>
              <a:rPr lang="en-US" dirty="0" smtClean="0"/>
              <a:t> </a:t>
            </a:r>
            <a:r>
              <a:rPr lang="en-US" dirty="0" err="1" smtClean="0"/>
              <a:t>Juron</a:t>
            </a:r>
            <a:endParaRPr lang="en-US" dirty="0"/>
          </a:p>
        </p:txBody>
      </p:sp>
    </p:spTree>
    <p:extLst>
      <p:ext uri="{BB962C8B-B14F-4D97-AF65-F5344CB8AC3E}">
        <p14:creationId xmlns:p14="http://schemas.microsoft.com/office/powerpoint/2010/main" val="3434534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NEST </a:t>
            </a:r>
            <a:r>
              <a:rPr lang="en-US" dirty="0"/>
              <a:t>Multi </a:t>
            </a:r>
            <a:r>
              <a:rPr lang="en-US" dirty="0" smtClean="0"/>
              <a:t>Compartment : </a:t>
            </a:r>
            <a:r>
              <a:rPr lang="en-US" dirty="0" err="1" smtClean="0"/>
              <a:t>NestMC</a:t>
            </a:r>
            <a:endParaRPr lang="en-US" dirty="0"/>
          </a:p>
        </p:txBody>
      </p:sp>
      <p:pic>
        <p:nvPicPr>
          <p:cNvPr id="18" name="Content Placeholder 17"/>
          <p:cNvPicPr>
            <a:picLocks noGrp="1" noChangeAspect="1"/>
          </p:cNvPicPr>
          <p:nvPr>
            <p:ph idx="1"/>
          </p:nvPr>
        </p:nvPicPr>
        <p:blipFill>
          <a:blip r:embed="rId3"/>
          <a:stretch>
            <a:fillRect/>
          </a:stretch>
        </p:blipFill>
        <p:spPr>
          <a:xfrm>
            <a:off x="101697" y="3429381"/>
            <a:ext cx="4745311" cy="954935"/>
          </a:xfrm>
          <a:prstGeom prst="rect">
            <a:avLst/>
          </a:prstGeom>
        </p:spPr>
      </p:pic>
      <p:sp>
        <p:nvSpPr>
          <p:cNvPr id="4" name="Slide Number Placeholder 3"/>
          <p:cNvSpPr>
            <a:spLocks noGrp="1"/>
          </p:cNvSpPr>
          <p:nvPr>
            <p:ph type="sldNum" sz="quarter" idx="4"/>
          </p:nvPr>
        </p:nvSpPr>
        <p:spPr/>
        <p:txBody>
          <a:bodyPr/>
          <a:lstStyle/>
          <a:p>
            <a:fld id="{5373A736-8DFA-7A45-A29E-2DADACEF8797}" type="slidenum">
              <a:rPr lang="en-GB" smtClean="0"/>
              <a:pPr/>
              <a:t>9</a:t>
            </a:fld>
            <a:endParaRPr lang="en-GB" dirty="0"/>
          </a:p>
        </p:txBody>
      </p:sp>
      <p:pic>
        <p:nvPicPr>
          <p:cNvPr id="22" name="Picture 21"/>
          <p:cNvPicPr>
            <a:picLocks noChangeAspect="1"/>
          </p:cNvPicPr>
          <p:nvPr/>
        </p:nvPicPr>
        <p:blipFill>
          <a:blip r:embed="rId4"/>
          <a:stretch>
            <a:fillRect/>
          </a:stretch>
        </p:blipFill>
        <p:spPr>
          <a:xfrm>
            <a:off x="3223620" y="4893232"/>
            <a:ext cx="3456641" cy="1134803"/>
          </a:xfrm>
          <a:prstGeom prst="rect">
            <a:avLst/>
          </a:prstGeom>
        </p:spPr>
      </p:pic>
      <p:pic>
        <p:nvPicPr>
          <p:cNvPr id="23" name="Picture 22"/>
          <p:cNvPicPr>
            <a:picLocks noChangeAspect="1"/>
          </p:cNvPicPr>
          <p:nvPr/>
        </p:nvPicPr>
        <p:blipFill>
          <a:blip r:embed="rId5"/>
          <a:stretch>
            <a:fillRect/>
          </a:stretch>
        </p:blipFill>
        <p:spPr>
          <a:xfrm>
            <a:off x="3318856" y="1264254"/>
            <a:ext cx="3266170" cy="1367327"/>
          </a:xfrm>
          <a:prstGeom prst="rect">
            <a:avLst/>
          </a:prstGeom>
        </p:spPr>
      </p:pic>
      <p:pic>
        <p:nvPicPr>
          <p:cNvPr id="24" name="Picture 23"/>
          <p:cNvPicPr>
            <a:picLocks noChangeAspect="1"/>
          </p:cNvPicPr>
          <p:nvPr/>
        </p:nvPicPr>
        <p:blipFill>
          <a:blip r:embed="rId6"/>
          <a:stretch>
            <a:fillRect/>
          </a:stretch>
        </p:blipFill>
        <p:spPr>
          <a:xfrm>
            <a:off x="5623904" y="3429381"/>
            <a:ext cx="4200260" cy="1024172"/>
          </a:xfrm>
          <a:prstGeom prst="rect">
            <a:avLst/>
          </a:prstGeom>
        </p:spPr>
      </p:pic>
    </p:spTree>
    <p:extLst>
      <p:ext uri="{BB962C8B-B14F-4D97-AF65-F5344CB8AC3E}">
        <p14:creationId xmlns:p14="http://schemas.microsoft.com/office/powerpoint/2010/main" val="1248882912"/>
      </p:ext>
    </p:extLst>
  </p:cSld>
  <p:clrMapOvr>
    <a:masterClrMapping/>
  </p:clrMapOvr>
  <p:timing>
    <p:tnLst>
      <p:par>
        <p:cTn id="1" dur="indefinite" restart="never" nodeType="tmRoot"/>
      </p:par>
    </p:tnLst>
  </p:timing>
</p:sld>
</file>

<file path=ppt/theme/theme1.xml><?xml version="1.0" encoding="utf-8"?>
<a:theme xmlns:a="http://schemas.openxmlformats.org/drawingml/2006/main" name="SP7 ppt name in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BP-HPAC-blank.potx" id="{30A885EA-FE79-4344-88DA-AAF561766E9A}" vid="{BAA93886-7CD2-4146-A46B-9E5A7F86BB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12568</TotalTime>
  <Words>2610</Words>
  <Application>Microsoft Office PowerPoint</Application>
  <PresentationFormat>A4 Paper (210x297 mm)</PresentationFormat>
  <Paragraphs>534</Paragraphs>
  <Slides>43</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Cambria Math</vt:lpstr>
      <vt:lpstr>Lucida Grande</vt:lpstr>
      <vt:lpstr>Trebuchet MS</vt:lpstr>
      <vt:lpstr>Wingdings</vt:lpstr>
      <vt:lpstr>SP7 ppt name in footer</vt:lpstr>
      <vt:lpstr>Hardware Software Science Co-design in the Human Brain Project</vt:lpstr>
      <vt:lpstr>Content</vt:lpstr>
      <vt:lpstr>Human Brain Project</vt:lpstr>
      <vt:lpstr>Human Brain Project</vt:lpstr>
      <vt:lpstr>Human Brain Project Objectives</vt:lpstr>
      <vt:lpstr>HBP pilot systems</vt:lpstr>
      <vt:lpstr>HBP Pilot systems</vt:lpstr>
      <vt:lpstr>PowerPoint Presentation</vt:lpstr>
      <vt:lpstr>NEST Multi Compartment : NestMC</vt:lpstr>
      <vt:lpstr>NestMC</vt:lpstr>
      <vt:lpstr>NestMC vs Artificial Neuron</vt:lpstr>
      <vt:lpstr>NestMC vs Artificial Neuron</vt:lpstr>
      <vt:lpstr>NestMC vs Artificial Neuron</vt:lpstr>
      <vt:lpstr>NestMC vs Artificial Neuron</vt:lpstr>
      <vt:lpstr>NestMC vs Artificial Neuron</vt:lpstr>
      <vt:lpstr>NestMC vs Artificial Neuron</vt:lpstr>
      <vt:lpstr>NestMC vs Artificial Neuron</vt:lpstr>
      <vt:lpstr>NestMC vs Artificial Neuron</vt:lpstr>
      <vt:lpstr>NestMC vs Artificial Neuron</vt:lpstr>
      <vt:lpstr>NestMC vs Artificial Neuron</vt:lpstr>
      <vt:lpstr>NestMC vs Artificial Neuron</vt:lpstr>
      <vt:lpstr>NestMC vs Artificial Neuron</vt:lpstr>
      <vt:lpstr>NestMC vs Artificial Neuron</vt:lpstr>
      <vt:lpstr>NestMC</vt:lpstr>
      <vt:lpstr>NestMC  - Why?</vt:lpstr>
      <vt:lpstr>Use-Case 1: Brain region</vt:lpstr>
      <vt:lpstr>Use-Case 1</vt:lpstr>
      <vt:lpstr>Use-Case 2: Cortical dynamics</vt:lpstr>
      <vt:lpstr>Use-Case 2</vt:lpstr>
      <vt:lpstr>Use-Case 2</vt:lpstr>
      <vt:lpstr>Prototype strong scaling Julia</vt:lpstr>
      <vt:lpstr>Use-case lessons learned</vt:lpstr>
      <vt:lpstr>PowerPoint Presentation</vt:lpstr>
      <vt:lpstr>Prototype design</vt:lpstr>
      <vt:lpstr>Prototype status</vt:lpstr>
      <vt:lpstr>Prototype benchmarks</vt:lpstr>
      <vt:lpstr>Prototype benchmarks</vt:lpstr>
      <vt:lpstr>Use-case Pilot system benchmark</vt:lpstr>
      <vt:lpstr>Human Brain Project</vt:lpstr>
      <vt:lpstr>NestMC vs Artificial Neuron</vt:lpstr>
      <vt:lpstr>NestMC vs Artificial Neuron</vt:lpstr>
      <vt:lpstr>NestMC vs Artificial Neuron</vt:lpstr>
      <vt:lpstr>NestMC vs Artificial Neuron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Lührs</dc:creator>
  <cp:lastModifiedBy>Wouter Klijn</cp:lastModifiedBy>
  <cp:revision>124</cp:revision>
  <dcterms:created xsi:type="dcterms:W3CDTF">2016-10-27T07:45:26Z</dcterms:created>
  <dcterms:modified xsi:type="dcterms:W3CDTF">2016-12-06T15:21:04Z</dcterms:modified>
</cp:coreProperties>
</file>